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89" r:id="rId11"/>
    <p:sldId id="265" r:id="rId12"/>
    <p:sldId id="290" r:id="rId13"/>
    <p:sldId id="266" r:id="rId14"/>
    <p:sldId id="267" r:id="rId15"/>
    <p:sldId id="268" r:id="rId16"/>
    <p:sldId id="269" r:id="rId17"/>
    <p:sldId id="270" r:id="rId18"/>
    <p:sldId id="271" r:id="rId19"/>
    <p:sldId id="272" r:id="rId20"/>
    <p:sldId id="273" r:id="rId21"/>
    <p:sldId id="291" r:id="rId22"/>
    <p:sldId id="292" r:id="rId23"/>
    <p:sldId id="274" r:id="rId24"/>
    <p:sldId id="275" r:id="rId25"/>
    <p:sldId id="277" r:id="rId26"/>
    <p:sldId id="278" r:id="rId27"/>
    <p:sldId id="280" r:id="rId28"/>
    <p:sldId id="281" r:id="rId29"/>
    <p:sldId id="282" r:id="rId30"/>
    <p:sldId id="283" r:id="rId31"/>
    <p:sldId id="284" r:id="rId32"/>
    <p:sldId id="285" r:id="rId33"/>
    <p:sldId id="286" r:id="rId34"/>
    <p:sldId id="287" r:id="rId35"/>
    <p:sldId id="28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D3B5E5"/>
    <a:srgbClr val="000000"/>
    <a:srgbClr val="EFF1DB"/>
    <a:srgbClr val="FFD4DB"/>
    <a:srgbClr val="BBE7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65"/>
    <p:restoredTop sz="69225"/>
  </p:normalViewPr>
  <p:slideViewPr>
    <p:cSldViewPr snapToGrid="0">
      <p:cViewPr varScale="1">
        <p:scale>
          <a:sx n="76" d="100"/>
          <a:sy n="76" d="100"/>
        </p:scale>
        <p:origin x="224" y="34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32DE49-7771-F946-94DE-F73B41D72C4A}" type="datetimeFigureOut">
              <a:rPr kumimoji="1" lang="zh-CN" altLang="en-US" smtClean="0"/>
              <a:t>2024/7/31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EBC699-4569-1940-8374-7E95240133DB}" type="slidenum">
              <a:rPr kumimoji="1" lang="zh-CN" altLang="en-US" smtClean="0"/>
              <a:t>‹#›</a:t>
            </a:fld>
            <a:endParaRPr kumimoji="1" lang="zh-CN" altLang="en-US"/>
          </a:p>
        </p:txBody>
      </p:sp>
    </p:spTree>
    <p:extLst>
      <p:ext uri="{BB962C8B-B14F-4D97-AF65-F5344CB8AC3E}">
        <p14:creationId xmlns:p14="http://schemas.microsoft.com/office/powerpoint/2010/main" val="4091500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upl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Good morning, everyone,</a:t>
            </a:r>
          </a:p>
          <a:p>
            <a:r>
              <a:rPr lang="en" altLang="zh-CN" dirty="0"/>
              <a:t>Today, I am excited to share with you the results of our team's efforts over the past few weeks: </a:t>
            </a:r>
            <a:r>
              <a:rPr lang="en" altLang="zh-CN" b="1" dirty="0"/>
              <a:t>UPLION: An AI Gateway</a:t>
            </a:r>
            <a:r>
              <a:rPr lang="en" altLang="zh-CN" dirty="0"/>
              <a:t>.</a:t>
            </a:r>
          </a:p>
          <a:p>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1</a:t>
            </a:fld>
            <a:endParaRPr kumimoji="1" lang="zh-CN" altLang="en-US"/>
          </a:p>
        </p:txBody>
      </p:sp>
    </p:spTree>
    <p:extLst>
      <p:ext uri="{BB962C8B-B14F-4D97-AF65-F5344CB8AC3E}">
        <p14:creationId xmlns:p14="http://schemas.microsoft.com/office/powerpoint/2010/main" val="196914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Here's a screenshot of the front end.</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10</a:t>
            </a:fld>
            <a:endParaRPr kumimoji="1" lang="zh-CN" altLang="en-US"/>
          </a:p>
        </p:txBody>
      </p:sp>
    </p:spTree>
    <p:extLst>
      <p:ext uri="{BB962C8B-B14F-4D97-AF65-F5344CB8AC3E}">
        <p14:creationId xmlns:p14="http://schemas.microsoft.com/office/powerpoint/2010/main" val="3665270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effectLst/>
              </a:rPr>
              <a:t>Admin Dashboard</a:t>
            </a:r>
            <a:r>
              <a:rPr lang="en" altLang="zh-CN" dirty="0"/>
              <a:t>: Leveraging Kubernetes and the operator, this dashboard provides a user-friendly interface for managing worker nodes (or AI models). It also manages users and tokens.</a:t>
            </a:r>
          </a:p>
          <a:p>
            <a:endParaRPr kumimoji="1" lang="en" altLang="zh-CN" dirty="0"/>
          </a:p>
          <a:p>
            <a:r>
              <a:rPr lang="en" altLang="zh-CN" b="1" dirty="0">
                <a:effectLst/>
              </a:rPr>
              <a:t>Account Services</a:t>
            </a:r>
            <a:r>
              <a:rPr lang="en" altLang="zh-CN" dirty="0"/>
              <a:t>: These services provide authentication for both the frontend and the admin dashboard.</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11</a:t>
            </a:fld>
            <a:endParaRPr kumimoji="1" lang="zh-CN" altLang="en-US"/>
          </a:p>
        </p:txBody>
      </p:sp>
    </p:spTree>
    <p:extLst>
      <p:ext uri="{BB962C8B-B14F-4D97-AF65-F5344CB8AC3E}">
        <p14:creationId xmlns:p14="http://schemas.microsoft.com/office/powerpoint/2010/main" val="3624347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Here're screenshots of the admin dashboard.</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12</a:t>
            </a:fld>
            <a:endParaRPr kumimoji="1" lang="zh-CN" altLang="en-US"/>
          </a:p>
        </p:txBody>
      </p:sp>
    </p:spTree>
    <p:extLst>
      <p:ext uri="{BB962C8B-B14F-4D97-AF65-F5344CB8AC3E}">
        <p14:creationId xmlns:p14="http://schemas.microsoft.com/office/powerpoint/2010/main" val="3852875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effectLst/>
              </a:rPr>
              <a:t>Billing Service</a:t>
            </a:r>
            <a:r>
              <a:rPr lang="en" altLang="zh-CN" dirty="0"/>
              <a:t>: After a worker node completes a task, it places statistical information into a batch processing queue. The billing services combine this data and merge it into one database write request, greatly reducing database load</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13</a:t>
            </a:fld>
            <a:endParaRPr kumimoji="1" lang="zh-CN" altLang="en-US"/>
          </a:p>
        </p:txBody>
      </p:sp>
    </p:spTree>
    <p:extLst>
      <p:ext uri="{BB962C8B-B14F-4D97-AF65-F5344CB8AC3E}">
        <p14:creationId xmlns:p14="http://schemas.microsoft.com/office/powerpoint/2010/main" val="3092091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We use a Postgres QL database cluster for primary storage because of its robustness and reliability. During the API request process, no database writes are needed, maintaining high concurrency and low latency. For message queuing, we use Pulsar.</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14</a:t>
            </a:fld>
            <a:endParaRPr kumimoji="1" lang="zh-CN" altLang="en-US"/>
          </a:p>
        </p:txBody>
      </p:sp>
    </p:spTree>
    <p:extLst>
      <p:ext uri="{BB962C8B-B14F-4D97-AF65-F5344CB8AC3E}">
        <p14:creationId xmlns:p14="http://schemas.microsoft.com/office/powerpoint/2010/main" val="3057971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traditional designs, a central master node allocates tasks to workers, but this can be complex and hard to maintain. In UPLION, we simplify this by using a message queue to decouple components. Worker nodes manage their own states and retrieve tasks from the queue based on their designated model.</a:t>
            </a:r>
          </a:p>
          <a:p>
            <a:endParaRPr lang="en" altLang="zh-CN" dirty="0"/>
          </a:p>
          <a:p>
            <a:r>
              <a:rPr lang="en" altLang="zh-CN" dirty="0"/>
              <a:t>This </a:t>
            </a:r>
            <a:r>
              <a:rPr lang="en-US" altLang="zh-CN" dirty="0"/>
              <a:t>removed</a:t>
            </a:r>
            <a:r>
              <a:rPr lang="en" altLang="zh-CN" dirty="0"/>
              <a:t> the need for a central coordinator. Multiple worker nodes can be created without extra adjustments. The message queue efficiently handles scaling, making the system adaptable and resource-efficient.</a:t>
            </a:r>
          </a:p>
          <a:p>
            <a:endParaRPr kumimoji="1" lang="en" altLang="zh-CN" dirty="0"/>
          </a:p>
          <a:p>
            <a:r>
              <a:rPr lang="en" altLang="zh-CN" b="1" dirty="0">
                <a:effectLst/>
              </a:rPr>
              <a:t>(CLICK) </a:t>
            </a:r>
            <a:r>
              <a:rPr lang="en" altLang="zh-CN" dirty="0"/>
              <a:t>Suppose there are currently three pending tasks and three working nodes. One of the nodes has an error, while the other is operational and available. The available node will fetch a task from the message queue</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15</a:t>
            </a:fld>
            <a:endParaRPr kumimoji="1" lang="zh-CN" altLang="en-US"/>
          </a:p>
        </p:txBody>
      </p:sp>
    </p:spTree>
    <p:extLst>
      <p:ext uri="{BB962C8B-B14F-4D97-AF65-F5344CB8AC3E}">
        <p14:creationId xmlns:p14="http://schemas.microsoft.com/office/powerpoint/2010/main" val="980464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and start processing it. Once a node completes its task,</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16</a:t>
            </a:fld>
            <a:endParaRPr kumimoji="1" lang="zh-CN" altLang="en-US"/>
          </a:p>
        </p:txBody>
      </p:sp>
    </p:spTree>
    <p:extLst>
      <p:ext uri="{BB962C8B-B14F-4D97-AF65-F5344CB8AC3E}">
        <p14:creationId xmlns:p14="http://schemas.microsoft.com/office/powerpoint/2010/main" val="3344111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a:effectLst/>
              </a:rPr>
              <a:t>it will continue to fetch the next task from the message queue.</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17</a:t>
            </a:fld>
            <a:endParaRPr kumimoji="1" lang="zh-CN" altLang="en-US"/>
          </a:p>
        </p:txBody>
      </p:sp>
    </p:spTree>
    <p:extLst>
      <p:ext uri="{BB962C8B-B14F-4D97-AF65-F5344CB8AC3E}">
        <p14:creationId xmlns:p14="http://schemas.microsoft.com/office/powerpoint/2010/main" val="1270742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If no nodes are available, no tasks will be fetched from the message queue, so the tasks will remain in the queue, waiting.</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18</a:t>
            </a:fld>
            <a:endParaRPr kumimoji="1" lang="zh-CN" altLang="en-US"/>
          </a:p>
        </p:txBody>
      </p:sp>
    </p:spTree>
    <p:extLst>
      <p:ext uri="{BB962C8B-B14F-4D97-AF65-F5344CB8AC3E}">
        <p14:creationId xmlns:p14="http://schemas.microsoft.com/office/powerpoint/2010/main" val="3174483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 key feature of UPLION is its automatic scalability, achieved using KEDA (Kubernetes Event-Driven Autoscaling). When an AI model is created, the operator generates a KEDA </a:t>
            </a:r>
            <a:r>
              <a:rPr kumimoji="1" lang="en" altLang="zh-CN" dirty="0" err="1"/>
              <a:t>ScaledObject</a:t>
            </a:r>
            <a:r>
              <a:rPr kumimoji="1" lang="en" altLang="zh-CN" dirty="0"/>
              <a:t>, prompting KEDA to create a Horizontal Pod </a:t>
            </a:r>
            <a:r>
              <a:rPr kumimoji="1" lang="en" altLang="zh-CN" dirty="0" err="1"/>
              <a:t>Autoscaler</a:t>
            </a:r>
            <a:r>
              <a:rPr kumimoji="1" lang="en" altLang="zh-CN" dirty="0"/>
              <a:t> (HPA). The HPA monitors the message queue, and if unprocessed messages exceed a threshold, KEDA triggers new pod creation. If the message count falls below the threshold, it reduces the pods.</a:t>
            </a:r>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19</a:t>
            </a:fld>
            <a:endParaRPr kumimoji="1" lang="zh-CN" altLang="en-US"/>
          </a:p>
        </p:txBody>
      </p:sp>
    </p:spTree>
    <p:extLst>
      <p:ext uri="{BB962C8B-B14F-4D97-AF65-F5344CB8AC3E}">
        <p14:creationId xmlns:p14="http://schemas.microsoft.com/office/powerpoint/2010/main" val="89995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800" dirty="0"/>
              <a:t>In the rapidly evolving world of AI services, we've all witnessed the growing pains of scaling and reliability. Remember the frustrations of last year when popular AI services like </a:t>
            </a:r>
            <a:r>
              <a:rPr lang="en" altLang="zh-CN" sz="1800" dirty="0" err="1"/>
              <a:t>ChatGPT</a:t>
            </a:r>
            <a:r>
              <a:rPr lang="en" altLang="zh-CN" sz="1800" dirty="0"/>
              <a:t> faced frequent downtimes? These instances highlighted a crucial question: </a:t>
            </a:r>
            <a:r>
              <a:rPr lang="en" altLang="zh-CN" sz="1800" b="1" dirty="0">
                <a:effectLst/>
              </a:rPr>
              <a:t>How can we build more resilient AI infrastructures</a:t>
            </a:r>
            <a:r>
              <a:rPr lang="en" altLang="zh-CN" sz="1800" dirty="0"/>
              <a:t>?</a:t>
            </a:r>
            <a:endParaRPr kumimoji="1" lang="zh-CN" altLang="en-US" sz="1800"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2</a:t>
            </a:fld>
            <a:endParaRPr kumimoji="1" lang="zh-CN" altLang="en-US"/>
          </a:p>
        </p:txBody>
      </p:sp>
    </p:spTree>
    <p:extLst>
      <p:ext uri="{BB962C8B-B14F-4D97-AF65-F5344CB8AC3E}">
        <p14:creationId xmlns:p14="http://schemas.microsoft.com/office/powerpoint/2010/main" val="72960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We conducted a live experiment to verify its auto-scaling capabilities. In this experiment, each node was limited to handling a maximum of two requests per second. The request volume first increased and then decreased, resulting in the following chart. In this chart, the horizontal axis represents the number of minutes elapsed, the blue line indicates the number of requests per second during that minute, and the orange line shows the number of pods scaled by the system. It is evident that KEDA adjusts the resource count based on the current traffic.</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20</a:t>
            </a:fld>
            <a:endParaRPr kumimoji="1" lang="zh-CN" altLang="en-US"/>
          </a:p>
        </p:txBody>
      </p:sp>
    </p:spTree>
    <p:extLst>
      <p:ext uri="{BB962C8B-B14F-4D97-AF65-F5344CB8AC3E}">
        <p14:creationId xmlns:p14="http://schemas.microsoft.com/office/powerpoint/2010/main" val="1610864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managing worker nodes, UPLION leverages Kubernetes with a custom "AI Model Operator." To deploy a model, you create an AI Model object with your parameters, and the operator sets up the necessary deployments and pods automatically. It also handles KEDA configuration for scaling if needed.</a:t>
            </a:r>
          </a:p>
          <a:p>
            <a:endParaRPr lang="en" altLang="zh-CN" dirty="0"/>
          </a:p>
          <a:p>
            <a:r>
              <a:rPr lang="en" altLang="zh-CN" dirty="0"/>
              <a:t>We use Kubernetes' event system for robust error handling. If a worker node encounters irreversible errors, it generates an event. The AI Model Operator captures this event and sets the AI Model status to 'Failed'. After correcting the configuration, the status resets to 'Running'. This integration simplifies complex AI deployments and enhances reliability, making UPLION a true Kubernetes-native solution.</a:t>
            </a:r>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21</a:t>
            </a:fld>
            <a:endParaRPr kumimoji="1" lang="zh-CN" altLang="en-US"/>
          </a:p>
        </p:txBody>
      </p:sp>
    </p:spTree>
    <p:extLst>
      <p:ext uri="{BB962C8B-B14F-4D97-AF65-F5344CB8AC3E}">
        <p14:creationId xmlns:p14="http://schemas.microsoft.com/office/powerpoint/2010/main" val="2738501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Including the aforementioned KEDA auto-scaling feature, it is integrated into this CRD and operator. By simply adding one line, </a:t>
            </a:r>
            <a:r>
              <a:rPr lang="en" altLang="zh-CN" dirty="0" err="1">
                <a:solidFill>
                  <a:srgbClr val="EB5757"/>
                </a:solidFill>
                <a:effectLst/>
                <a:latin typeface="SFMono-Regular"/>
              </a:rPr>
              <a:t>msgBacklogThreshold</a:t>
            </a:r>
            <a:r>
              <a:rPr lang="en" altLang="zh-CN" dirty="0"/>
              <a:t>, the number of replicas for this AI Model will be automatically controlled by KEDA, achieving automatic scaling based on the number of requests.</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22</a:t>
            </a:fld>
            <a:endParaRPr kumimoji="1" lang="zh-CN" altLang="en-US"/>
          </a:p>
        </p:txBody>
      </p:sp>
    </p:spTree>
    <p:extLst>
      <p:ext uri="{BB962C8B-B14F-4D97-AF65-F5344CB8AC3E}">
        <p14:creationId xmlns:p14="http://schemas.microsoft.com/office/powerpoint/2010/main" val="4146325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Let's watch a demonstration video. </a:t>
            </a:r>
            <a:r>
              <a:rPr lang="en" altLang="zh-CN" b="1" dirty="0">
                <a:effectLst/>
              </a:rPr>
              <a:t>(PLAY)</a:t>
            </a:r>
            <a:r>
              <a:rPr lang="en" altLang="zh-CN" dirty="0"/>
              <a:t>At the beginning, the cluster is only running the aforementioned operator, with no other applications running. </a:t>
            </a:r>
            <a:r>
              <a:rPr lang="en" altLang="zh-CN" b="1" dirty="0">
                <a:effectLst/>
              </a:rPr>
              <a:t>(PAUSE)</a:t>
            </a:r>
            <a:r>
              <a:rPr lang="en" altLang="zh-CN" dirty="0"/>
              <a:t> Now we create an AI Model CRD. </a:t>
            </a:r>
            <a:r>
              <a:rPr lang="en" altLang="zh-CN" b="1" dirty="0">
                <a:effectLst/>
              </a:rPr>
              <a:t>(PAUSE)</a:t>
            </a:r>
            <a:r>
              <a:rPr lang="en" altLang="zh-CN" dirty="0"/>
              <a:t> You can see that a corresponding deployment is created. </a:t>
            </a:r>
            <a:r>
              <a:rPr lang="en" altLang="zh-CN" b="1" dirty="0">
                <a:effectLst/>
              </a:rPr>
              <a:t>(PAUSE)</a:t>
            </a:r>
            <a:r>
              <a:rPr lang="en" altLang="zh-CN" dirty="0"/>
              <a:t> Next, we modify the replicas, </a:t>
            </a:r>
            <a:r>
              <a:rPr lang="en" altLang="zh-CN" b="1" dirty="0">
                <a:effectLst/>
              </a:rPr>
              <a:t>(PAUSE)</a:t>
            </a:r>
            <a:r>
              <a:rPr lang="en" altLang="zh-CN" dirty="0"/>
              <a:t> and you can see the number of pods changes accordingly. </a:t>
            </a:r>
            <a:r>
              <a:rPr lang="en" altLang="zh-CN" b="1" dirty="0">
                <a:effectLst/>
              </a:rPr>
              <a:t>(PAUSE)</a:t>
            </a:r>
            <a:r>
              <a:rPr lang="en" altLang="zh-CN" dirty="0"/>
              <a:t> If an irreversible error occurs, </a:t>
            </a:r>
            <a:r>
              <a:rPr lang="en" altLang="zh-CN" b="1" dirty="0">
                <a:effectLst/>
              </a:rPr>
              <a:t>(PAUSE)</a:t>
            </a:r>
            <a:r>
              <a:rPr lang="en" altLang="zh-CN" dirty="0"/>
              <a:t> you can also view the error through this AI Model CRD.</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23</a:t>
            </a:fld>
            <a:endParaRPr kumimoji="1" lang="zh-CN" altLang="en-US"/>
          </a:p>
        </p:txBody>
      </p:sp>
    </p:spTree>
    <p:extLst>
      <p:ext uri="{BB962C8B-B14F-4D97-AF65-F5344CB8AC3E}">
        <p14:creationId xmlns:p14="http://schemas.microsoft.com/office/powerpoint/2010/main" val="3517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Now, let's discuss the technology choices that power UPLION.</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24</a:t>
            </a:fld>
            <a:endParaRPr kumimoji="1" lang="zh-CN" altLang="en-US"/>
          </a:p>
        </p:txBody>
      </p:sp>
    </p:spTree>
    <p:extLst>
      <p:ext uri="{BB962C8B-B14F-4D97-AF65-F5344CB8AC3E}">
        <p14:creationId xmlns:p14="http://schemas.microsoft.com/office/powerpoint/2010/main" val="3328897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UPLION, we employ Istio specifically to enhance our authentication and rate limiting capabilities. Here’s how Istio contributes to these areas:</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25</a:t>
            </a:fld>
            <a:endParaRPr kumimoji="1" lang="zh-CN" altLang="en-US"/>
          </a:p>
        </p:txBody>
      </p:sp>
    </p:spTree>
    <p:extLst>
      <p:ext uri="{BB962C8B-B14F-4D97-AF65-F5344CB8AC3E}">
        <p14:creationId xmlns:p14="http://schemas.microsoft.com/office/powerpoint/2010/main" val="543562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effectLst/>
              </a:rPr>
              <a:t>Intercepting Requests for Middleware</a:t>
            </a:r>
            <a:r>
              <a:rPr lang="en" altLang="zh-CN" dirty="0"/>
              <a:t>: Istio can intercept requests before they reach the API node, extract the API token, and check its validity and quota. It also enforces rate limiting, making the logic clearer and simplifying development and deployment.</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26</a:t>
            </a:fld>
            <a:endParaRPr kumimoji="1" lang="zh-CN" altLang="en-US"/>
          </a:p>
        </p:txBody>
      </p:sp>
    </p:spTree>
    <p:extLst>
      <p:ext uri="{BB962C8B-B14F-4D97-AF65-F5344CB8AC3E}">
        <p14:creationId xmlns:p14="http://schemas.microsoft.com/office/powerpoint/2010/main" val="1422094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During the development of the main-</a:t>
            </a:r>
            <a:r>
              <a:rPr lang="en" altLang="zh-CN" dirty="0" err="1"/>
              <a:t>api</a:t>
            </a:r>
            <a:r>
              <a:rPr lang="en" altLang="zh-CN" dirty="0"/>
              <a:t>-service and the AI model operator, we chose to use Go. The main-</a:t>
            </a:r>
            <a:r>
              <a:rPr lang="en" altLang="zh-CN" dirty="0" err="1"/>
              <a:t>api</a:t>
            </a:r>
            <a:r>
              <a:rPr lang="en" altLang="zh-CN" dirty="0"/>
              <a:t>-service requires high concurrency, which Go handles very efficiently. For the AI model operator, Go was chosen due to the convenience of the Operator SDK, which simplifies development considerably.</a:t>
            </a:r>
          </a:p>
          <a:p>
            <a:endParaRPr lang="en" altLang="zh-CN" dirty="0"/>
          </a:p>
          <a:p>
            <a:r>
              <a:rPr lang="en" altLang="zh-CN" dirty="0"/>
              <a:t>For the frontend and the admin dashboard, we used </a:t>
            </a:r>
            <a:r>
              <a:rPr lang="en" altLang="zh-CN" dirty="0" err="1"/>
              <a:t>Nextjs</a:t>
            </a:r>
            <a:r>
              <a:rPr lang="en" altLang="zh-CN" dirty="0"/>
              <a:t> and React. These frameworks provide robust tools for building interactive and dynamic user interfaces.</a:t>
            </a:r>
          </a:p>
          <a:p>
            <a:endParaRPr lang="en" altLang="zh-CN" dirty="0"/>
          </a:p>
          <a:p>
            <a:r>
              <a:rPr lang="en" altLang="zh-CN" dirty="0"/>
              <a:t>Lastly, for component like the worker node, where concurrency demands are lower, we opted for Python.</a:t>
            </a:r>
          </a:p>
          <a:p>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27</a:t>
            </a:fld>
            <a:endParaRPr kumimoji="1" lang="zh-CN" altLang="en-US"/>
          </a:p>
        </p:txBody>
      </p:sp>
    </p:spTree>
    <p:extLst>
      <p:ext uri="{BB962C8B-B14F-4D97-AF65-F5344CB8AC3E}">
        <p14:creationId xmlns:p14="http://schemas.microsoft.com/office/powerpoint/2010/main" val="3130632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We use Terraform as our main tool for configuration and deployment. Terraform is an open-source infra</a:t>
            </a:r>
            <a:r>
              <a:rPr lang="en-US" altLang="zh-CN" dirty="0"/>
              <a:t>-</a:t>
            </a:r>
            <a:r>
              <a:rPr lang="en" altLang="zh-CN" dirty="0"/>
              <a:t>structure as code tool that allows users to define and provision data center infra-structure with a high-level configuration language. It supports multiple service providers like AWS, managing resources such as EKS clusters, databases, message queues, and application deployments.</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28</a:t>
            </a:fld>
            <a:endParaRPr kumimoji="1" lang="zh-CN" altLang="en-US"/>
          </a:p>
        </p:txBody>
      </p:sp>
    </p:spTree>
    <p:extLst>
      <p:ext uri="{BB962C8B-B14F-4D97-AF65-F5344CB8AC3E}">
        <p14:creationId xmlns:p14="http://schemas.microsoft.com/office/powerpoint/2010/main" val="3079275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 deploy the entire application from scratch, one only needs to execute two commands: </a:t>
            </a:r>
            <a:r>
              <a:rPr lang="en-US" altLang="zh-CN" dirty="0"/>
              <a:t>`</a:t>
            </a:r>
            <a:r>
              <a:rPr lang="en" altLang="zh-CN" dirty="0"/>
              <a:t>terraform </a:t>
            </a:r>
            <a:r>
              <a:rPr lang="en" altLang="zh-CN" dirty="0" err="1"/>
              <a:t>init</a:t>
            </a:r>
            <a:r>
              <a:rPr lang="en-US" altLang="zh-CN" dirty="0"/>
              <a:t>`</a:t>
            </a:r>
            <a:r>
              <a:rPr lang="en" altLang="zh-CN" dirty="0"/>
              <a:t> to initialize the setup, and </a:t>
            </a:r>
            <a:r>
              <a:rPr lang="en-US" altLang="zh-CN" dirty="0"/>
              <a:t>`</a:t>
            </a:r>
            <a:r>
              <a:rPr lang="en" altLang="zh-CN" dirty="0"/>
              <a:t>terraform apply</a:t>
            </a:r>
            <a:r>
              <a:rPr lang="en-US" altLang="zh-CN" dirty="0"/>
              <a:t>`</a:t>
            </a:r>
            <a:r>
              <a:rPr lang="en" altLang="zh-CN" dirty="0"/>
              <a:t> to apply the configurations and launch the resources. </a:t>
            </a:r>
          </a:p>
          <a:p>
            <a:r>
              <a:rPr lang="en" altLang="zh-CN" dirty="0"/>
              <a:t>Terraform simplifies the deployment process, especially in environments like the AWS Academy Learner Lab, where resources often need to be reset and redeployed.</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29</a:t>
            </a:fld>
            <a:endParaRPr kumimoji="1" lang="zh-CN" altLang="en-US"/>
          </a:p>
        </p:txBody>
      </p:sp>
    </p:spTree>
    <p:extLst>
      <p:ext uri="{BB962C8B-B14F-4D97-AF65-F5344CB8AC3E}">
        <p14:creationId xmlns:p14="http://schemas.microsoft.com/office/powerpoint/2010/main" val="3235703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Today, I'm excited to introduce you to </a:t>
            </a:r>
            <a:r>
              <a:rPr lang="en" altLang="zh-CN" dirty="0" err="1"/>
              <a:t>uplion</a:t>
            </a:r>
            <a:r>
              <a:rPr lang="en" altLang="zh-CN" dirty="0"/>
              <a:t> - an experimental project that explores innovative answers to this question. Imagine you're a developer with a fine-tuned model you want to deploy, or you're looking to leverage multiple AI service accounts to increase concurrency. How would you approach building a system to handle these scenarios reliably and at scale? This is where </a:t>
            </a:r>
            <a:r>
              <a:rPr lang="en" altLang="zh-CN" dirty="0" err="1"/>
              <a:t>uplion</a:t>
            </a:r>
            <a:r>
              <a:rPr lang="en" altLang="zh-CN" dirty="0"/>
              <a:t> comes in.</a:t>
            </a:r>
          </a:p>
          <a:p>
            <a:endParaRPr lang="en" altLang="zh-CN" dirty="0"/>
          </a:p>
          <a:p>
            <a:r>
              <a:rPr lang="en" altLang="zh-CN" dirty="0"/>
              <a:t>So, what exactly is </a:t>
            </a:r>
            <a:r>
              <a:rPr lang="en" altLang="zh-CN" b="1" dirty="0"/>
              <a:t>UPLION</a:t>
            </a:r>
            <a:r>
              <a:rPr lang="en" altLang="zh-CN" dirty="0"/>
              <a:t>?</a:t>
            </a:r>
          </a:p>
          <a:p>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3</a:t>
            </a:fld>
            <a:endParaRPr kumimoji="1" lang="zh-CN" altLang="en-US"/>
          </a:p>
        </p:txBody>
      </p:sp>
    </p:spTree>
    <p:extLst>
      <p:ext uri="{BB962C8B-B14F-4D97-AF65-F5344CB8AC3E}">
        <p14:creationId xmlns:p14="http://schemas.microsoft.com/office/powerpoint/2010/main" val="3637096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Let's understand </a:t>
            </a:r>
            <a:r>
              <a:rPr lang="en" altLang="zh-CN" dirty="0" err="1"/>
              <a:t>Uplion</a:t>
            </a:r>
            <a:r>
              <a:rPr lang="en" altLang="zh-CN" dirty="0"/>
              <a:t> from a user's perspective through a video. </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30</a:t>
            </a:fld>
            <a:endParaRPr kumimoji="1" lang="zh-CN" altLang="en-US"/>
          </a:p>
        </p:txBody>
      </p:sp>
    </p:spTree>
    <p:extLst>
      <p:ext uri="{BB962C8B-B14F-4D97-AF65-F5344CB8AC3E}">
        <p14:creationId xmlns:p14="http://schemas.microsoft.com/office/powerpoint/2010/main" val="1234747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Here is the front-end of </a:t>
            </a:r>
            <a:r>
              <a:rPr lang="en" altLang="zh-CN" dirty="0" err="1"/>
              <a:t>Uplion</a:t>
            </a:r>
            <a:r>
              <a:rPr lang="en" altLang="zh-CN" dirty="0"/>
              <a:t>. To use it, you need to fill in the API Key first. Let's create one. Here you can fill in the name, description, expiration date , the list of available models, and the available quota. You can also disable or re-enable the token. Here, we remove the restriction.</a:t>
            </a:r>
          </a:p>
          <a:p>
            <a:r>
              <a:rPr lang="en" altLang="zh-CN" dirty="0"/>
              <a:t>Now, we roll the token to get a new value.</a:t>
            </a:r>
          </a:p>
          <a:p>
            <a:endParaRPr lang="en" altLang="zh-CN" dirty="0"/>
          </a:p>
          <a:p>
            <a:r>
              <a:rPr lang="en" altLang="zh-CN" dirty="0"/>
              <a:t>Next, we create an AI Model, using </a:t>
            </a:r>
            <a:r>
              <a:rPr lang="en" altLang="zh-CN" dirty="0" err="1"/>
              <a:t>OpenAI</a:t>
            </a:r>
            <a:r>
              <a:rPr lang="en" altLang="zh-CN" dirty="0"/>
              <a:t>. Enter the base URL and the </a:t>
            </a:r>
            <a:r>
              <a:rPr lang="en" altLang="zh-CN" dirty="0" err="1"/>
              <a:t>OpenAI</a:t>
            </a:r>
            <a:r>
              <a:rPr lang="en" altLang="zh-CN" dirty="0"/>
              <a:t> token. You can see that this AI Model is running successfully. You can also see the corresponding object using </a:t>
            </a:r>
            <a:r>
              <a:rPr lang="en" altLang="zh-CN" dirty="0" err="1"/>
              <a:t>kubectl</a:t>
            </a:r>
            <a:r>
              <a:rPr lang="en" altLang="zh-CN" dirty="0"/>
              <a:t>.</a:t>
            </a:r>
          </a:p>
          <a:p>
            <a:r>
              <a:rPr lang="en" altLang="zh-CN" dirty="0"/>
              <a:t>Enter the token, and it works.</a:t>
            </a:r>
          </a:p>
          <a:p>
            <a:endParaRPr lang="en" altLang="zh-CN" dirty="0"/>
          </a:p>
          <a:p>
            <a:r>
              <a:rPr lang="en" altLang="zh-CN" dirty="0"/>
              <a:t>Let's try entering an incorrect configuration, such as using a wrong model name, and then using it. You can see the error here. You can also see the error using </a:t>
            </a:r>
            <a:r>
              <a:rPr lang="en" altLang="zh-CN" dirty="0" err="1"/>
              <a:t>kubectl</a:t>
            </a:r>
            <a:r>
              <a:rPr lang="en" altLang="zh-CN" dirty="0"/>
              <a:t>.</a:t>
            </a:r>
          </a:p>
          <a:p>
            <a:endParaRPr lang="en" altLang="zh-CN" dirty="0"/>
          </a:p>
          <a:p>
            <a:r>
              <a:rPr lang="en" altLang="zh-CN" dirty="0"/>
              <a:t>Now, let's revert to the correct configuration, and the front end is working fine.</a:t>
            </a:r>
          </a:p>
          <a:p>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31</a:t>
            </a:fld>
            <a:endParaRPr kumimoji="1" lang="zh-CN" altLang="en-US"/>
          </a:p>
        </p:txBody>
      </p:sp>
    </p:spTree>
    <p:extLst>
      <p:ext uri="{BB962C8B-B14F-4D97-AF65-F5344CB8AC3E}">
        <p14:creationId xmlns:p14="http://schemas.microsoft.com/office/powerpoint/2010/main" val="2801605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All of our code, including the Terraform configurations, is open-sourced on GitHub. You can access our code through this QR code or by following this </a:t>
            </a:r>
            <a:r>
              <a:rPr lang="en" altLang="zh-CN" dirty="0">
                <a:effectLst/>
                <a:hlinkClick r:id="rId3"/>
              </a:rPr>
              <a:t>link</a:t>
            </a:r>
            <a:r>
              <a:rPr lang="en-US" altLang="zh-CN" dirty="0">
                <a:effectLst/>
              </a:rPr>
              <a:t>:</a:t>
            </a:r>
            <a:r>
              <a:rPr lang="zh-CN" altLang="en-US" dirty="0">
                <a:effectLst/>
              </a:rPr>
              <a:t> </a:t>
            </a:r>
            <a:r>
              <a:rPr lang="en-US" altLang="zh-CN" dirty="0" err="1">
                <a:effectLst/>
              </a:rPr>
              <a:t>github.com</a:t>
            </a:r>
            <a:r>
              <a:rPr lang="en-US" altLang="zh-CN" dirty="0">
                <a:effectLst/>
              </a:rPr>
              <a:t>/</a:t>
            </a:r>
            <a:r>
              <a:rPr lang="en-US" altLang="zh-CN" dirty="0" err="1">
                <a:effectLst/>
              </a:rPr>
              <a:t>uplion</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33</a:t>
            </a:fld>
            <a:endParaRPr kumimoji="1" lang="zh-CN" altLang="en-US"/>
          </a:p>
        </p:txBody>
      </p:sp>
    </p:spTree>
    <p:extLst>
      <p:ext uri="{BB962C8B-B14F-4D97-AF65-F5344CB8AC3E}">
        <p14:creationId xmlns:p14="http://schemas.microsoft.com/office/powerpoint/2010/main" val="3614740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summary, UPLION is an ongoing experiment at the intersection of AI and cloud-native technologies. Our objective is to explore and understand the challenges and opportunities of building AI systems that are scalable and resilient. While we are proud of our progress, we recognize that this is a journey of continuous learning and improvement.</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34</a:t>
            </a:fld>
            <a:endParaRPr kumimoji="1" lang="zh-CN" altLang="en-US"/>
          </a:p>
        </p:txBody>
      </p:sp>
    </p:spTree>
    <p:extLst>
      <p:ext uri="{BB962C8B-B14F-4D97-AF65-F5344CB8AC3E}">
        <p14:creationId xmlns:p14="http://schemas.microsoft.com/office/powerpoint/2010/main" val="2424516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effectLst/>
              </a:rPr>
              <a:t>Thanks </a:t>
            </a:r>
            <a:r>
              <a:rPr lang="en-US" altLang="zh-CN" b="1" dirty="0">
                <a:effectLst/>
              </a:rPr>
              <a:t>F</a:t>
            </a:r>
            <a:r>
              <a:rPr lang="en" altLang="zh-CN" b="1" dirty="0">
                <a:effectLst/>
              </a:rPr>
              <a:t>or Watching</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35</a:t>
            </a:fld>
            <a:endParaRPr kumimoji="1" lang="zh-CN" altLang="en-US"/>
          </a:p>
        </p:txBody>
      </p:sp>
    </p:spTree>
    <p:extLst>
      <p:ext uri="{BB962C8B-B14F-4D97-AF65-F5344CB8AC3E}">
        <p14:creationId xmlns:p14="http://schemas.microsoft.com/office/powerpoint/2010/main" val="284298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UP stands for Unified Platform for AI. This is where the magic </a:t>
            </a:r>
            <a:r>
              <a:rPr lang="en-US" altLang="zh-CN" dirty="0"/>
              <a:t>begins</a:t>
            </a:r>
            <a:r>
              <a:rPr lang="en" altLang="zh-CN" dirty="0"/>
              <a:t>. It's a comprehensive platform designed to be the backbone of all your AI operations, making the complex world of artificial intelligence user-friendly and integrated.</a:t>
            </a:r>
          </a:p>
          <a:p>
            <a:endParaRPr lang="en" altLang="zh-CN" dirty="0"/>
          </a:p>
          <a:p>
            <a:r>
              <a:rPr lang="en" altLang="zh-CN" dirty="0"/>
              <a:t>"L" in </a:t>
            </a:r>
            <a:r>
              <a:rPr lang="en" altLang="zh-CN" dirty="0" err="1"/>
              <a:t>Uplion</a:t>
            </a:r>
            <a:r>
              <a:rPr lang="en" altLang="zh-CN" dirty="0"/>
              <a:t> stands for Leveraging cloud-native design. This means the platform is built to thrive in the cloud, ensuring it is scalable, resilient, and can be updated seamlessly</a:t>
            </a:r>
            <a:r>
              <a:rPr lang="en-US" altLang="zh-CN" dirty="0"/>
              <a:t>.</a:t>
            </a:r>
          </a:p>
          <a:p>
            <a:endParaRPr lang="en" altLang="zh-CN" dirty="0"/>
          </a:p>
          <a:p>
            <a:r>
              <a:rPr lang="en" altLang="zh-CN" dirty="0"/>
              <a:t>"I" stands for Intelligent self-serving task distribution. </a:t>
            </a:r>
            <a:r>
              <a:rPr lang="en" altLang="zh-CN" dirty="0" err="1"/>
              <a:t>Uplion</a:t>
            </a:r>
            <a:r>
              <a:rPr lang="en" altLang="zh-CN" dirty="0"/>
              <a:t> allocates tasks efficiently across the system, making sure computational resources are used effectively and tasks are processed quickly and reliably.</a:t>
            </a:r>
          </a:p>
          <a:p>
            <a:endParaRPr lang="en" altLang="zh-CN" dirty="0"/>
          </a:p>
          <a:p>
            <a:r>
              <a:rPr lang="en" altLang="zh-CN" dirty="0"/>
              <a:t>"O" is for Optimizing resource allocation. The platform dynamically adjusts resources based on demand, ensuring you have what you need when you need it, without wasting power during quieter times.</a:t>
            </a:r>
          </a:p>
          <a:p>
            <a:endParaRPr lang="en" altLang="zh-CN" dirty="0"/>
          </a:p>
          <a:p>
            <a:r>
              <a:rPr lang="en" altLang="zh-CN" dirty="0"/>
              <a:t>"N" stands for Natively integrated with Kubernetes. We don't just use basic features like seamless updates and scalability. We've gone further by creating a Custom Resource Definition (CRD) and a specialized operator to implement custom logic tailored to our needs.</a:t>
            </a:r>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4</a:t>
            </a:fld>
            <a:endParaRPr kumimoji="1" lang="zh-CN" altLang="en-US"/>
          </a:p>
        </p:txBody>
      </p:sp>
    </p:spTree>
    <p:extLst>
      <p:ext uri="{BB962C8B-B14F-4D97-AF65-F5344CB8AC3E}">
        <p14:creationId xmlns:p14="http://schemas.microsoft.com/office/powerpoint/2010/main" val="521205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At its core, UPLION is crafted to provide AI API services. It offers the flexibility to deploy any model you choose—be it local models or remote APIs. This versatility ensures that organizations can seamlessly integrate their own finely-tuned models or utilize external AI capabilities as needed.</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5</a:t>
            </a:fld>
            <a:endParaRPr kumimoji="1" lang="zh-CN" altLang="en-US"/>
          </a:p>
        </p:txBody>
      </p:sp>
    </p:spTree>
    <p:extLst>
      <p:ext uri="{BB962C8B-B14F-4D97-AF65-F5344CB8AC3E}">
        <p14:creationId xmlns:p14="http://schemas.microsoft.com/office/powerpoint/2010/main" val="430922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Moving on to the cloud-native design aspect, let's delve into its specific architecture.</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6</a:t>
            </a:fld>
            <a:endParaRPr kumimoji="1" lang="zh-CN" altLang="en-US"/>
          </a:p>
        </p:txBody>
      </p:sp>
    </p:spTree>
    <p:extLst>
      <p:ext uri="{BB962C8B-B14F-4D97-AF65-F5344CB8AC3E}">
        <p14:creationId xmlns:p14="http://schemas.microsoft.com/office/powerpoint/2010/main" val="1050593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At the heart of UPLION are several key components: the main-</a:t>
            </a:r>
            <a:r>
              <a:rPr lang="en" altLang="zh-CN" dirty="0" err="1"/>
              <a:t>api</a:t>
            </a:r>
            <a:r>
              <a:rPr lang="en" altLang="zh-CN" dirty="0"/>
              <a:t>-service, a message queue, worker nodes, and an AI model operator. The AI model operator plays a crucial role in managing the worker nodes, which I will elaborate on shortly.</a:t>
            </a:r>
          </a:p>
          <a:p>
            <a:r>
              <a:rPr lang="en" altLang="zh-CN" dirty="0"/>
              <a:t>Consider a scenario where a client sends an API request. </a:t>
            </a:r>
            <a:r>
              <a:rPr lang="en" altLang="zh-CN" b="1" dirty="0"/>
              <a:t>(CLICK)</a:t>
            </a:r>
            <a:r>
              <a:rPr lang="en" altLang="zh-CN" dirty="0"/>
              <a:t> This request is first processed by the main-</a:t>
            </a:r>
            <a:r>
              <a:rPr lang="en" altLang="zh-CN" dirty="0" err="1"/>
              <a:t>api</a:t>
            </a:r>
            <a:r>
              <a:rPr lang="en" altLang="zh-CN" dirty="0"/>
              <a:t>-service**(CLICK)** , which then packages the data and places it into the message queue, under a topic that corresponds to the model name.</a:t>
            </a:r>
            <a:r>
              <a:rPr lang="en" altLang="zh-CN" b="1" dirty="0"/>
              <a:t>(CLICK)</a:t>
            </a:r>
            <a:r>
              <a:rPr lang="en" altLang="zh-CN" dirty="0"/>
              <a:t> If a worker node is available and it's configured to handle this particular model, it retrieves the task from the queue,</a:t>
            </a:r>
            <a:r>
              <a:rPr lang="en" altLang="zh-CN" b="1" dirty="0"/>
              <a:t>(CLICK)</a:t>
            </a:r>
            <a:r>
              <a:rPr lang="en" altLang="zh-CN" dirty="0"/>
              <a:t> processes it, and sends the results back to the main-</a:t>
            </a:r>
            <a:r>
              <a:rPr lang="en" altLang="zh-CN" dirty="0" err="1"/>
              <a:t>api</a:t>
            </a:r>
            <a:r>
              <a:rPr lang="en" altLang="zh-CN" dirty="0"/>
              <a:t>-service. Throughout this process, the client maintains a connection with the API node. Once the API node receives the response from the worker node, </a:t>
            </a:r>
            <a:r>
              <a:rPr lang="en" altLang="zh-CN" b="1" dirty="0"/>
              <a:t>(CLICK)</a:t>
            </a:r>
            <a:r>
              <a:rPr lang="en" altLang="zh-CN" dirty="0"/>
              <a:t> it relays this information back to the client.</a:t>
            </a:r>
          </a:p>
          <a:p>
            <a:r>
              <a:rPr lang="en" altLang="zh-CN" dirty="0"/>
              <a:t>This setup forms the core architecture of UPLION, but there are additional services designed to enhance functionality:</a:t>
            </a:r>
          </a:p>
          <a:p>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7</a:t>
            </a:fld>
            <a:endParaRPr kumimoji="1" lang="zh-CN" altLang="en-US"/>
          </a:p>
        </p:txBody>
      </p:sp>
    </p:spTree>
    <p:extLst>
      <p:ext uri="{BB962C8B-B14F-4D97-AF65-F5344CB8AC3E}">
        <p14:creationId xmlns:p14="http://schemas.microsoft.com/office/powerpoint/2010/main" val="71581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effectLst/>
              </a:rPr>
              <a:t>Authentication and Rate Limiting Services</a:t>
            </a:r>
            <a:r>
              <a:rPr lang="en" altLang="zh-CN" dirty="0"/>
              <a:t>: These services act as middleware that processes requests before they reach the API node. They verify whether the request carries a valid token, check if the rate limits are within acceptable bounds, and determine if quotas have been exhausted. This part primarily involves reading from the database, with almost all data being cacheable via Redis.</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8</a:t>
            </a:fld>
            <a:endParaRPr kumimoji="1" lang="zh-CN" altLang="en-US"/>
          </a:p>
        </p:txBody>
      </p:sp>
    </p:spTree>
    <p:extLst>
      <p:ext uri="{BB962C8B-B14F-4D97-AF65-F5344CB8AC3E}">
        <p14:creationId xmlns:p14="http://schemas.microsoft.com/office/powerpoint/2010/main" val="1390096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effectLst/>
              </a:rPr>
              <a:t>Frontend</a:t>
            </a:r>
            <a:r>
              <a:rPr lang="en" altLang="zh-CN" dirty="0"/>
              <a:t>: Similar to interfaces like </a:t>
            </a:r>
            <a:r>
              <a:rPr lang="en" altLang="zh-CN" dirty="0" err="1"/>
              <a:t>ChatGPT</a:t>
            </a:r>
            <a:r>
              <a:rPr lang="en" altLang="zh-CN" dirty="0"/>
              <a:t>, the frontend is designed for ease of use, allowing users to interact smoothly with the system.</a:t>
            </a:r>
            <a:endParaRPr kumimoji="1" lang="zh-CN" altLang="en-US" dirty="0"/>
          </a:p>
        </p:txBody>
      </p:sp>
      <p:sp>
        <p:nvSpPr>
          <p:cNvPr id="4" name="灯片编号占位符 3"/>
          <p:cNvSpPr>
            <a:spLocks noGrp="1"/>
          </p:cNvSpPr>
          <p:nvPr>
            <p:ph type="sldNum" sz="quarter" idx="5"/>
          </p:nvPr>
        </p:nvSpPr>
        <p:spPr/>
        <p:txBody>
          <a:bodyPr/>
          <a:lstStyle/>
          <a:p>
            <a:fld id="{E3EBC699-4569-1940-8374-7E95240133DB}" type="slidenum">
              <a:rPr kumimoji="1" lang="zh-CN" altLang="en-US" smtClean="0"/>
              <a:t>9</a:t>
            </a:fld>
            <a:endParaRPr kumimoji="1" lang="zh-CN" altLang="en-US"/>
          </a:p>
        </p:txBody>
      </p:sp>
    </p:spTree>
    <p:extLst>
      <p:ext uri="{BB962C8B-B14F-4D97-AF65-F5344CB8AC3E}">
        <p14:creationId xmlns:p14="http://schemas.microsoft.com/office/powerpoint/2010/main" val="1421670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E58069-0A00-FE36-F9BE-CFF82AC68DCF}"/>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ECF386E-9173-99DE-3766-2C6DDBA7DD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6026212-DD6B-D443-EFAB-C5F2D11B1A76}"/>
              </a:ext>
            </a:extLst>
          </p:cNvPr>
          <p:cNvSpPr>
            <a:spLocks noGrp="1"/>
          </p:cNvSpPr>
          <p:nvPr>
            <p:ph type="dt" sz="half" idx="10"/>
          </p:nvPr>
        </p:nvSpPr>
        <p:spPr/>
        <p:txBody>
          <a:bodyPr/>
          <a:lstStyle/>
          <a:p>
            <a:fld id="{678CB2EE-152E-6E48-93FB-CE8123B529BE}" type="datetimeFigureOut">
              <a:rPr kumimoji="1" lang="zh-CN" altLang="en-US" smtClean="0"/>
              <a:t>2024/7/31</a:t>
            </a:fld>
            <a:endParaRPr kumimoji="1" lang="zh-CN" altLang="en-US"/>
          </a:p>
        </p:txBody>
      </p:sp>
      <p:sp>
        <p:nvSpPr>
          <p:cNvPr id="5" name="页脚占位符 4">
            <a:extLst>
              <a:ext uri="{FF2B5EF4-FFF2-40B4-BE49-F238E27FC236}">
                <a16:creationId xmlns:a16="http://schemas.microsoft.com/office/drawing/2014/main" id="{2299AB72-D09E-ED35-7C13-3319C209CF8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1EE8ED8-B610-9BE7-24A9-D0D7FE7CEC4F}"/>
              </a:ext>
            </a:extLst>
          </p:cNvPr>
          <p:cNvSpPr>
            <a:spLocks noGrp="1"/>
          </p:cNvSpPr>
          <p:nvPr>
            <p:ph type="sldNum" sz="quarter" idx="12"/>
          </p:nvPr>
        </p:nvSpPr>
        <p:spPr/>
        <p:txBody>
          <a:body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33513265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BCAC2A-A30D-4CC0-FB36-8CC8BD29CEE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175F62B-AAED-D217-0F13-69B74406497B}"/>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9A28A5E-3625-C708-7E6D-5E09BC8D8CCB}"/>
              </a:ext>
            </a:extLst>
          </p:cNvPr>
          <p:cNvSpPr>
            <a:spLocks noGrp="1"/>
          </p:cNvSpPr>
          <p:nvPr>
            <p:ph type="dt" sz="half" idx="10"/>
          </p:nvPr>
        </p:nvSpPr>
        <p:spPr/>
        <p:txBody>
          <a:bodyPr/>
          <a:lstStyle/>
          <a:p>
            <a:fld id="{678CB2EE-152E-6E48-93FB-CE8123B529BE}" type="datetimeFigureOut">
              <a:rPr kumimoji="1" lang="zh-CN" altLang="en-US" smtClean="0"/>
              <a:t>2024/7/31</a:t>
            </a:fld>
            <a:endParaRPr kumimoji="1" lang="zh-CN" altLang="en-US"/>
          </a:p>
        </p:txBody>
      </p:sp>
      <p:sp>
        <p:nvSpPr>
          <p:cNvPr id="5" name="页脚占位符 4">
            <a:extLst>
              <a:ext uri="{FF2B5EF4-FFF2-40B4-BE49-F238E27FC236}">
                <a16:creationId xmlns:a16="http://schemas.microsoft.com/office/drawing/2014/main" id="{DEB644E9-8028-47EA-1311-15383ADD7C9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ADEA0DC-1418-0580-FAB0-D9CEF8C9369A}"/>
              </a:ext>
            </a:extLst>
          </p:cNvPr>
          <p:cNvSpPr>
            <a:spLocks noGrp="1"/>
          </p:cNvSpPr>
          <p:nvPr>
            <p:ph type="sldNum" sz="quarter" idx="12"/>
          </p:nvPr>
        </p:nvSpPr>
        <p:spPr/>
        <p:txBody>
          <a:body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9809084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CB45595-ACA2-F413-8FA7-880CD5F5FEA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5D48FD5-F60C-FA9A-5499-B7C0F61E129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1C62C4F-423B-344C-E2A7-3A4355DE4079}"/>
              </a:ext>
            </a:extLst>
          </p:cNvPr>
          <p:cNvSpPr>
            <a:spLocks noGrp="1"/>
          </p:cNvSpPr>
          <p:nvPr>
            <p:ph type="dt" sz="half" idx="10"/>
          </p:nvPr>
        </p:nvSpPr>
        <p:spPr/>
        <p:txBody>
          <a:bodyPr/>
          <a:lstStyle/>
          <a:p>
            <a:fld id="{678CB2EE-152E-6E48-93FB-CE8123B529BE}" type="datetimeFigureOut">
              <a:rPr kumimoji="1" lang="zh-CN" altLang="en-US" smtClean="0"/>
              <a:t>2024/7/31</a:t>
            </a:fld>
            <a:endParaRPr kumimoji="1" lang="zh-CN" altLang="en-US"/>
          </a:p>
        </p:txBody>
      </p:sp>
      <p:sp>
        <p:nvSpPr>
          <p:cNvPr id="5" name="页脚占位符 4">
            <a:extLst>
              <a:ext uri="{FF2B5EF4-FFF2-40B4-BE49-F238E27FC236}">
                <a16:creationId xmlns:a16="http://schemas.microsoft.com/office/drawing/2014/main" id="{20A91B21-6181-4380-A28B-8D773A3C106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100FC2E-301B-F7B9-7889-67F45A2CF41E}"/>
              </a:ext>
            </a:extLst>
          </p:cNvPr>
          <p:cNvSpPr>
            <a:spLocks noGrp="1"/>
          </p:cNvSpPr>
          <p:nvPr>
            <p:ph type="sldNum" sz="quarter" idx="12"/>
          </p:nvPr>
        </p:nvSpPr>
        <p:spPr/>
        <p:txBody>
          <a:body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579824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F7A6C9-7056-8910-798A-48E27E75882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347BBBB-E45B-A85D-B9E4-13542971BD4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190EA60-DBAD-C1B4-4CC9-D5788D505896}"/>
              </a:ext>
            </a:extLst>
          </p:cNvPr>
          <p:cNvSpPr>
            <a:spLocks noGrp="1"/>
          </p:cNvSpPr>
          <p:nvPr>
            <p:ph type="dt" sz="half" idx="10"/>
          </p:nvPr>
        </p:nvSpPr>
        <p:spPr/>
        <p:txBody>
          <a:bodyPr/>
          <a:lstStyle/>
          <a:p>
            <a:fld id="{678CB2EE-152E-6E48-93FB-CE8123B529BE}" type="datetimeFigureOut">
              <a:rPr kumimoji="1" lang="zh-CN" altLang="en-US" smtClean="0"/>
              <a:t>2024/7/31</a:t>
            </a:fld>
            <a:endParaRPr kumimoji="1" lang="zh-CN" altLang="en-US"/>
          </a:p>
        </p:txBody>
      </p:sp>
      <p:sp>
        <p:nvSpPr>
          <p:cNvPr id="5" name="页脚占位符 4">
            <a:extLst>
              <a:ext uri="{FF2B5EF4-FFF2-40B4-BE49-F238E27FC236}">
                <a16:creationId xmlns:a16="http://schemas.microsoft.com/office/drawing/2014/main" id="{1C2EEC4D-C7A3-6809-8CFB-BAE11A21C96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1C3E558-78CA-B82E-2B1B-5171577059F5}"/>
              </a:ext>
            </a:extLst>
          </p:cNvPr>
          <p:cNvSpPr>
            <a:spLocks noGrp="1"/>
          </p:cNvSpPr>
          <p:nvPr>
            <p:ph type="sldNum" sz="quarter" idx="12"/>
          </p:nvPr>
        </p:nvSpPr>
        <p:spPr/>
        <p:txBody>
          <a:body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27550399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514E2B-DA3A-A0D5-A475-574EC52391E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318DC8A-7E79-D1A8-F135-CDDBC915E5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97BE5245-119F-0DD8-C298-4CB33B32EC31}"/>
              </a:ext>
            </a:extLst>
          </p:cNvPr>
          <p:cNvSpPr>
            <a:spLocks noGrp="1"/>
          </p:cNvSpPr>
          <p:nvPr>
            <p:ph type="dt" sz="half" idx="10"/>
          </p:nvPr>
        </p:nvSpPr>
        <p:spPr/>
        <p:txBody>
          <a:bodyPr/>
          <a:lstStyle/>
          <a:p>
            <a:fld id="{678CB2EE-152E-6E48-93FB-CE8123B529BE}" type="datetimeFigureOut">
              <a:rPr kumimoji="1" lang="zh-CN" altLang="en-US" smtClean="0"/>
              <a:t>2024/7/31</a:t>
            </a:fld>
            <a:endParaRPr kumimoji="1" lang="zh-CN" altLang="en-US"/>
          </a:p>
        </p:txBody>
      </p:sp>
      <p:sp>
        <p:nvSpPr>
          <p:cNvPr id="5" name="页脚占位符 4">
            <a:extLst>
              <a:ext uri="{FF2B5EF4-FFF2-40B4-BE49-F238E27FC236}">
                <a16:creationId xmlns:a16="http://schemas.microsoft.com/office/drawing/2014/main" id="{D6B4EF35-08A8-2F0F-ED8A-3251D78494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52ACC51-53FD-5EEB-00A8-C9D43E494B4B}"/>
              </a:ext>
            </a:extLst>
          </p:cNvPr>
          <p:cNvSpPr>
            <a:spLocks noGrp="1"/>
          </p:cNvSpPr>
          <p:nvPr>
            <p:ph type="sldNum" sz="quarter" idx="12"/>
          </p:nvPr>
        </p:nvSpPr>
        <p:spPr/>
        <p:txBody>
          <a:body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3645207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208BB-7DEE-30C0-AE25-F5EAE6A092F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7DA28E9-6672-4978-F1BD-6E7AB867D39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B9757165-0A1B-BF75-E75E-88A8AD76F496}"/>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93A55936-4EEB-E79A-A4EB-EDB2EDFE9C8A}"/>
              </a:ext>
            </a:extLst>
          </p:cNvPr>
          <p:cNvSpPr>
            <a:spLocks noGrp="1"/>
          </p:cNvSpPr>
          <p:nvPr>
            <p:ph type="dt" sz="half" idx="10"/>
          </p:nvPr>
        </p:nvSpPr>
        <p:spPr/>
        <p:txBody>
          <a:bodyPr/>
          <a:lstStyle/>
          <a:p>
            <a:fld id="{678CB2EE-152E-6E48-93FB-CE8123B529BE}" type="datetimeFigureOut">
              <a:rPr kumimoji="1" lang="zh-CN" altLang="en-US" smtClean="0"/>
              <a:t>2024/7/31</a:t>
            </a:fld>
            <a:endParaRPr kumimoji="1" lang="zh-CN" altLang="en-US"/>
          </a:p>
        </p:txBody>
      </p:sp>
      <p:sp>
        <p:nvSpPr>
          <p:cNvPr id="6" name="页脚占位符 5">
            <a:extLst>
              <a:ext uri="{FF2B5EF4-FFF2-40B4-BE49-F238E27FC236}">
                <a16:creationId xmlns:a16="http://schemas.microsoft.com/office/drawing/2014/main" id="{A283F710-B538-7BDC-922E-A93CBBE7283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F29CD7B-14C6-7898-B3D7-B71400F3C84D}"/>
              </a:ext>
            </a:extLst>
          </p:cNvPr>
          <p:cNvSpPr>
            <a:spLocks noGrp="1"/>
          </p:cNvSpPr>
          <p:nvPr>
            <p:ph type="sldNum" sz="quarter" idx="12"/>
          </p:nvPr>
        </p:nvSpPr>
        <p:spPr/>
        <p:txBody>
          <a:body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42718088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4C1AC-1A2A-F0AB-0D93-734001799065}"/>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B522507-0E1F-4FA7-56AC-A10DD648DD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483FEC0-259D-3823-0BF7-DBC642A78315}"/>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2B13E89-8614-C6B1-BDCE-D148ED47B2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E323524-555E-EDF3-A1EA-FED7D07EACF7}"/>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B7B0B3B0-DFA1-A9DC-7266-EEED5C7F84CA}"/>
              </a:ext>
            </a:extLst>
          </p:cNvPr>
          <p:cNvSpPr>
            <a:spLocks noGrp="1"/>
          </p:cNvSpPr>
          <p:nvPr>
            <p:ph type="dt" sz="half" idx="10"/>
          </p:nvPr>
        </p:nvSpPr>
        <p:spPr/>
        <p:txBody>
          <a:bodyPr/>
          <a:lstStyle/>
          <a:p>
            <a:fld id="{678CB2EE-152E-6E48-93FB-CE8123B529BE}" type="datetimeFigureOut">
              <a:rPr kumimoji="1" lang="zh-CN" altLang="en-US" smtClean="0"/>
              <a:t>2024/7/31</a:t>
            </a:fld>
            <a:endParaRPr kumimoji="1" lang="zh-CN" altLang="en-US"/>
          </a:p>
        </p:txBody>
      </p:sp>
      <p:sp>
        <p:nvSpPr>
          <p:cNvPr id="8" name="页脚占位符 7">
            <a:extLst>
              <a:ext uri="{FF2B5EF4-FFF2-40B4-BE49-F238E27FC236}">
                <a16:creationId xmlns:a16="http://schemas.microsoft.com/office/drawing/2014/main" id="{682BEB9E-4C84-772A-66D4-0E0B7CD24837}"/>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5D1BA76-44C4-8D19-2FE1-B54A12716128}"/>
              </a:ext>
            </a:extLst>
          </p:cNvPr>
          <p:cNvSpPr>
            <a:spLocks noGrp="1"/>
          </p:cNvSpPr>
          <p:nvPr>
            <p:ph type="sldNum" sz="quarter" idx="12"/>
          </p:nvPr>
        </p:nvSpPr>
        <p:spPr/>
        <p:txBody>
          <a:body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3353100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5E448-4FCD-DD75-8651-BA1D85EEE69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2162FD3-B848-3A98-01C3-BA54F7324A7D}"/>
              </a:ext>
            </a:extLst>
          </p:cNvPr>
          <p:cNvSpPr>
            <a:spLocks noGrp="1"/>
          </p:cNvSpPr>
          <p:nvPr>
            <p:ph type="dt" sz="half" idx="10"/>
          </p:nvPr>
        </p:nvSpPr>
        <p:spPr/>
        <p:txBody>
          <a:bodyPr/>
          <a:lstStyle/>
          <a:p>
            <a:fld id="{678CB2EE-152E-6E48-93FB-CE8123B529BE}" type="datetimeFigureOut">
              <a:rPr kumimoji="1" lang="zh-CN" altLang="en-US" smtClean="0"/>
              <a:t>2024/7/31</a:t>
            </a:fld>
            <a:endParaRPr kumimoji="1" lang="zh-CN" altLang="en-US"/>
          </a:p>
        </p:txBody>
      </p:sp>
      <p:sp>
        <p:nvSpPr>
          <p:cNvPr id="4" name="页脚占位符 3">
            <a:extLst>
              <a:ext uri="{FF2B5EF4-FFF2-40B4-BE49-F238E27FC236}">
                <a16:creationId xmlns:a16="http://schemas.microsoft.com/office/drawing/2014/main" id="{1B8DC753-F596-8A9C-365F-7E105E8B5A8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3D2A5EC0-5CB4-24EC-BB97-60EB14235A0D}"/>
              </a:ext>
            </a:extLst>
          </p:cNvPr>
          <p:cNvSpPr>
            <a:spLocks noGrp="1"/>
          </p:cNvSpPr>
          <p:nvPr>
            <p:ph type="sldNum" sz="quarter" idx="12"/>
          </p:nvPr>
        </p:nvSpPr>
        <p:spPr/>
        <p:txBody>
          <a:body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15492426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FE260C7-6584-2C25-57F8-020BDF2C0FAC}"/>
              </a:ext>
            </a:extLst>
          </p:cNvPr>
          <p:cNvSpPr>
            <a:spLocks noGrp="1"/>
          </p:cNvSpPr>
          <p:nvPr>
            <p:ph type="dt" sz="half" idx="10"/>
          </p:nvPr>
        </p:nvSpPr>
        <p:spPr/>
        <p:txBody>
          <a:bodyPr/>
          <a:lstStyle/>
          <a:p>
            <a:fld id="{678CB2EE-152E-6E48-93FB-CE8123B529BE}" type="datetimeFigureOut">
              <a:rPr kumimoji="1" lang="zh-CN" altLang="en-US" smtClean="0"/>
              <a:t>2024/7/31</a:t>
            </a:fld>
            <a:endParaRPr kumimoji="1" lang="zh-CN" altLang="en-US"/>
          </a:p>
        </p:txBody>
      </p:sp>
      <p:sp>
        <p:nvSpPr>
          <p:cNvPr id="3" name="页脚占位符 2">
            <a:extLst>
              <a:ext uri="{FF2B5EF4-FFF2-40B4-BE49-F238E27FC236}">
                <a16:creationId xmlns:a16="http://schemas.microsoft.com/office/drawing/2014/main" id="{6320BFCE-A6A4-BBE9-F259-EEEB2F3C4AE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5299CF0-5CDB-8182-0355-8923D7F4A662}"/>
              </a:ext>
            </a:extLst>
          </p:cNvPr>
          <p:cNvSpPr>
            <a:spLocks noGrp="1"/>
          </p:cNvSpPr>
          <p:nvPr>
            <p:ph type="sldNum" sz="quarter" idx="12"/>
          </p:nvPr>
        </p:nvSpPr>
        <p:spPr/>
        <p:txBody>
          <a:body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3539782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E6E43-A6A9-643E-DA89-8EDD6DC3EB9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0C32142-64EB-3654-7FDF-06352600F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C282A50-E9AF-75F7-4E4C-8E157D345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1F4A4BD-B976-B79A-B0DB-31A1039A55AA}"/>
              </a:ext>
            </a:extLst>
          </p:cNvPr>
          <p:cNvSpPr>
            <a:spLocks noGrp="1"/>
          </p:cNvSpPr>
          <p:nvPr>
            <p:ph type="dt" sz="half" idx="10"/>
          </p:nvPr>
        </p:nvSpPr>
        <p:spPr/>
        <p:txBody>
          <a:bodyPr/>
          <a:lstStyle/>
          <a:p>
            <a:fld id="{678CB2EE-152E-6E48-93FB-CE8123B529BE}" type="datetimeFigureOut">
              <a:rPr kumimoji="1" lang="zh-CN" altLang="en-US" smtClean="0"/>
              <a:t>2024/7/31</a:t>
            </a:fld>
            <a:endParaRPr kumimoji="1" lang="zh-CN" altLang="en-US"/>
          </a:p>
        </p:txBody>
      </p:sp>
      <p:sp>
        <p:nvSpPr>
          <p:cNvPr id="6" name="页脚占位符 5">
            <a:extLst>
              <a:ext uri="{FF2B5EF4-FFF2-40B4-BE49-F238E27FC236}">
                <a16:creationId xmlns:a16="http://schemas.microsoft.com/office/drawing/2014/main" id="{BF9B2A5E-E6FE-AE5E-CEAA-6611C5674D4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8FBC98D-3460-F343-B551-4F94545EAA7B}"/>
              </a:ext>
            </a:extLst>
          </p:cNvPr>
          <p:cNvSpPr>
            <a:spLocks noGrp="1"/>
          </p:cNvSpPr>
          <p:nvPr>
            <p:ph type="sldNum" sz="quarter" idx="12"/>
          </p:nvPr>
        </p:nvSpPr>
        <p:spPr/>
        <p:txBody>
          <a:body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19569964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20426E-8BFB-72DB-DA3A-B523190A0B3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5DFA69C-78C9-4A9F-BD15-8B37C65B8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952CCE4-4E36-B840-F4F0-CEEDBFD266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E1A0948-37A7-40DB-3408-1BBAF9C9CF78}"/>
              </a:ext>
            </a:extLst>
          </p:cNvPr>
          <p:cNvSpPr>
            <a:spLocks noGrp="1"/>
          </p:cNvSpPr>
          <p:nvPr>
            <p:ph type="dt" sz="half" idx="10"/>
          </p:nvPr>
        </p:nvSpPr>
        <p:spPr/>
        <p:txBody>
          <a:bodyPr/>
          <a:lstStyle/>
          <a:p>
            <a:fld id="{678CB2EE-152E-6E48-93FB-CE8123B529BE}" type="datetimeFigureOut">
              <a:rPr kumimoji="1" lang="zh-CN" altLang="en-US" smtClean="0"/>
              <a:t>2024/7/31</a:t>
            </a:fld>
            <a:endParaRPr kumimoji="1" lang="zh-CN" altLang="en-US"/>
          </a:p>
        </p:txBody>
      </p:sp>
      <p:sp>
        <p:nvSpPr>
          <p:cNvPr id="6" name="页脚占位符 5">
            <a:extLst>
              <a:ext uri="{FF2B5EF4-FFF2-40B4-BE49-F238E27FC236}">
                <a16:creationId xmlns:a16="http://schemas.microsoft.com/office/drawing/2014/main" id="{048D075E-AC5D-6255-F7BA-DDF0CBE144E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3F69F11-1A4E-4E3C-B0D4-2AC95539FAE2}"/>
              </a:ext>
            </a:extLst>
          </p:cNvPr>
          <p:cNvSpPr>
            <a:spLocks noGrp="1"/>
          </p:cNvSpPr>
          <p:nvPr>
            <p:ph type="sldNum" sz="quarter" idx="12"/>
          </p:nvPr>
        </p:nvSpPr>
        <p:spPr/>
        <p:txBody>
          <a:body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20518641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F1DB"/>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54B8170-D965-CC6F-673D-D7DDD48A4C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A63DBC7-6FCF-E3D5-7F92-5635A02931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40BB472-D9DA-71A6-2320-610C1F192D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8CB2EE-152E-6E48-93FB-CE8123B529BE}" type="datetimeFigureOut">
              <a:rPr kumimoji="1" lang="zh-CN" altLang="en-US" smtClean="0"/>
              <a:t>2024/7/31</a:t>
            </a:fld>
            <a:endParaRPr kumimoji="1" lang="zh-CN" altLang="en-US"/>
          </a:p>
        </p:txBody>
      </p:sp>
      <p:sp>
        <p:nvSpPr>
          <p:cNvPr id="5" name="页脚占位符 4">
            <a:extLst>
              <a:ext uri="{FF2B5EF4-FFF2-40B4-BE49-F238E27FC236}">
                <a16:creationId xmlns:a16="http://schemas.microsoft.com/office/drawing/2014/main" id="{0779BB52-FC76-BB58-3FCE-ACE663E55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17AA86C-630F-6094-B504-1EA5050DD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F6B5EF-086C-D644-9CD6-90A1BE4DEA12}" type="slidenum">
              <a:rPr kumimoji="1" lang="zh-CN" altLang="en-US" smtClean="0"/>
              <a:t>‹#›</a:t>
            </a:fld>
            <a:endParaRPr kumimoji="1" lang="zh-CN" altLang="en-US"/>
          </a:p>
        </p:txBody>
      </p:sp>
    </p:spTree>
    <p:extLst>
      <p:ext uri="{BB962C8B-B14F-4D97-AF65-F5344CB8AC3E}">
        <p14:creationId xmlns:p14="http://schemas.microsoft.com/office/powerpoint/2010/main" val="19441989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6.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6.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sv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sv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microsoft.com/office/2007/relationships/hdphoto" Target="../media/hdphoto2.wdp"/><Relationship Id="rId9"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0.svg"/><Relationship Id="rId5" Type="http://schemas.openxmlformats.org/officeDocument/2006/relationships/image" Target="../media/image4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背景图案&#10;&#10;描述已自动生成">
            <a:extLst>
              <a:ext uri="{FF2B5EF4-FFF2-40B4-BE49-F238E27FC236}">
                <a16:creationId xmlns:a16="http://schemas.microsoft.com/office/drawing/2014/main" id="{F5BADEDE-258F-1976-C985-FC9F1936DC59}"/>
              </a:ext>
            </a:extLst>
          </p:cNvPr>
          <p:cNvPicPr>
            <a:picLocks noGrp="1" noRot="1" noChangeAspect="1" noMove="1" noResize="1" noEditPoints="1" noAdjustHandles="1" noChangeArrowheads="1" noChangeShapeType="1" noCrop="1"/>
          </p:cNvPicPr>
          <p:nvPr/>
        </p:nvPicPr>
        <p:blipFill>
          <a:blip r:embed="rId3">
            <a:alphaModFix amt="62000"/>
            <a:extLst>
              <a:ext uri="{BEBA8EAE-BF5A-486C-A8C5-ECC9F3942E4B}">
                <a14:imgProps xmlns:a14="http://schemas.microsoft.com/office/drawing/2010/main">
                  <a14:imgLayer r:embed="rId4">
                    <a14:imgEffect>
                      <a14:brightnessContrast bright="-9000"/>
                    </a14:imgEffect>
                  </a14:imgLayer>
                </a14:imgProps>
              </a:ext>
            </a:extLst>
          </a:blip>
          <a:srcRect t="25458" r="-1" b="18277"/>
          <a:stretch/>
        </p:blipFill>
        <p:spPr>
          <a:xfrm>
            <a:off x="-101599" y="-137886"/>
            <a:ext cx="12424228" cy="7133771"/>
          </a:xfrm>
          <a:prstGeom prst="rect">
            <a:avLst/>
          </a:prstGeom>
          <a:effectLst>
            <a:outerShdw blurRad="50800" dist="50800" dir="5400000" algn="ctr" rotWithShape="0">
              <a:srgbClr val="000000"/>
            </a:outerShdw>
          </a:effectLst>
        </p:spPr>
      </p:pic>
      <p:sp>
        <p:nvSpPr>
          <p:cNvPr id="2" name="标题 1">
            <a:extLst>
              <a:ext uri="{FF2B5EF4-FFF2-40B4-BE49-F238E27FC236}">
                <a16:creationId xmlns:a16="http://schemas.microsoft.com/office/drawing/2014/main" id="{3D56FDBC-F32C-5204-1847-91834ABFBB29}"/>
              </a:ext>
            </a:extLst>
          </p:cNvPr>
          <p:cNvSpPr>
            <a:spLocks noGrp="1"/>
          </p:cNvSpPr>
          <p:nvPr>
            <p:ph type="ctrTitle"/>
          </p:nvPr>
        </p:nvSpPr>
        <p:spPr>
          <a:xfrm>
            <a:off x="327481" y="5255010"/>
            <a:ext cx="9442162" cy="1495649"/>
          </a:xfrm>
        </p:spPr>
        <p:txBody>
          <a:bodyPr>
            <a:noAutofit/>
          </a:bodyPr>
          <a:lstStyle/>
          <a:p>
            <a:pPr algn="l"/>
            <a:r>
              <a:rPr kumimoji="1" lang="en-US" altLang="zh-CN"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rPr>
              <a:t>UPLION</a:t>
            </a:r>
            <a:r>
              <a:rPr kumimoji="1" lang="en-US" altLang="zh-CN" dirty="0">
                <a:solidFill>
                  <a:schemeClr val="bg1"/>
                </a:solidFill>
                <a:latin typeface="Neutraface Text Bold" panose="02000800040000020004" pitchFamily="2" charset="0"/>
              </a:rPr>
              <a:t>:</a:t>
            </a:r>
            <a:r>
              <a:rPr kumimoji="1" lang="zh-CN" altLang="en-US" dirty="0">
                <a:solidFill>
                  <a:schemeClr val="bg1"/>
                </a:solidFill>
                <a:latin typeface="Neutraface Text Bold" panose="02000800040000020004" pitchFamily="2" charset="0"/>
              </a:rPr>
              <a:t> </a:t>
            </a:r>
            <a:r>
              <a:rPr kumimoji="1" lang="en-US" altLang="zh-CN" dirty="0">
                <a:solidFill>
                  <a:schemeClr val="bg1"/>
                </a:solidFill>
                <a:latin typeface="Neutraface Text Bold" panose="02000800040000020004" pitchFamily="2" charset="0"/>
              </a:rPr>
              <a:t>AI</a:t>
            </a:r>
            <a:r>
              <a:rPr kumimoji="1" lang="zh-CN" altLang="en-US" dirty="0">
                <a:solidFill>
                  <a:schemeClr val="bg1"/>
                </a:solidFill>
                <a:latin typeface="Neutraface Text Bold" panose="02000800040000020004" pitchFamily="2" charset="0"/>
              </a:rPr>
              <a:t> </a:t>
            </a:r>
            <a:r>
              <a:rPr kumimoji="1" lang="en-US" altLang="zh-CN" dirty="0">
                <a:solidFill>
                  <a:schemeClr val="bg1"/>
                </a:solidFill>
                <a:latin typeface="Neutraface Text Bold" panose="02000800040000020004" pitchFamily="2" charset="0"/>
              </a:rPr>
              <a:t>Gateway</a:t>
            </a:r>
            <a:endParaRPr kumimoji="1" lang="zh-CN" altLang="en-US" dirty="0">
              <a:solidFill>
                <a:schemeClr val="bg1"/>
              </a:solidFill>
              <a:latin typeface="Neutraface Text Bold" panose="02000800040000020004" pitchFamily="2" charset="0"/>
            </a:endParaRPr>
          </a:p>
        </p:txBody>
      </p:sp>
      <p:sp>
        <p:nvSpPr>
          <p:cNvPr id="3" name="副标题 2">
            <a:extLst>
              <a:ext uri="{FF2B5EF4-FFF2-40B4-BE49-F238E27FC236}">
                <a16:creationId xmlns:a16="http://schemas.microsoft.com/office/drawing/2014/main" id="{EA13AEA5-EF58-5A57-1052-022F18CC4BA3}"/>
              </a:ext>
            </a:extLst>
          </p:cNvPr>
          <p:cNvSpPr>
            <a:spLocks noGrp="1"/>
          </p:cNvSpPr>
          <p:nvPr>
            <p:ph type="subTitle" idx="1"/>
          </p:nvPr>
        </p:nvSpPr>
        <p:spPr>
          <a:xfrm>
            <a:off x="451467" y="3767731"/>
            <a:ext cx="8259504" cy="1081454"/>
          </a:xfrm>
        </p:spPr>
        <p:txBody>
          <a:bodyPr>
            <a:normAutofit/>
          </a:bodyPr>
          <a:lstStyle/>
          <a:p>
            <a:pPr algn="l"/>
            <a:r>
              <a:rPr lang="en" altLang="zh-CN" sz="3200" dirty="0">
                <a:solidFill>
                  <a:schemeClr val="bg1"/>
                </a:solidFill>
                <a:latin typeface="Neutraface Text Bold" panose="02000800040000020004" pitchFamily="2" charset="0"/>
              </a:rPr>
              <a:t>Unleashing AI's power through cloud-native resilience and Kubernetes-driven scalability</a:t>
            </a:r>
            <a:endParaRPr kumimoji="1" lang="zh-CN" altLang="en-US" sz="3200" dirty="0">
              <a:solidFill>
                <a:schemeClr val="bg1"/>
              </a:solidFill>
              <a:latin typeface="Neutraface Text Bold" panose="02000800040000020004" pitchFamily="2" charset="0"/>
            </a:endParaRPr>
          </a:p>
        </p:txBody>
      </p:sp>
      <p:cxnSp>
        <p:nvCxnSpPr>
          <p:cNvPr id="8" name="直线连接符 7">
            <a:extLst>
              <a:ext uri="{FF2B5EF4-FFF2-40B4-BE49-F238E27FC236}">
                <a16:creationId xmlns:a16="http://schemas.microsoft.com/office/drawing/2014/main" id="{0F8314B3-A2CC-5799-F11E-2CA428414B23}"/>
              </a:ext>
            </a:extLst>
          </p:cNvPr>
          <p:cNvCxnSpPr>
            <a:cxnSpLocks/>
          </p:cNvCxnSpPr>
          <p:nvPr/>
        </p:nvCxnSpPr>
        <p:spPr>
          <a:xfrm>
            <a:off x="451467" y="5052097"/>
            <a:ext cx="3227708" cy="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1715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3" descr="图形用户界面&#10;&#10;描述已自动生成">
            <a:extLst>
              <a:ext uri="{FF2B5EF4-FFF2-40B4-BE49-F238E27FC236}">
                <a16:creationId xmlns:a16="http://schemas.microsoft.com/office/drawing/2014/main" id="{62EB7F0C-7C7D-A4EE-42C6-0C097452F202}"/>
              </a:ext>
            </a:extLst>
          </p:cNvPr>
          <p:cNvPicPr>
            <a:picLocks noChangeAspect="1"/>
          </p:cNvPicPr>
          <p:nvPr/>
        </p:nvPicPr>
        <p:blipFill>
          <a:blip r:embed="rId3"/>
          <a:stretch>
            <a:fillRect/>
          </a:stretch>
        </p:blipFill>
        <p:spPr>
          <a:xfrm>
            <a:off x="9603421" y="249359"/>
            <a:ext cx="23983450" cy="18431317"/>
          </a:xfrm>
          <a:prstGeom prst="rect">
            <a:avLst/>
          </a:prstGeom>
        </p:spPr>
      </p:pic>
      <p:sp>
        <p:nvSpPr>
          <p:cNvPr id="24" name="矩形 23">
            <a:extLst>
              <a:ext uri="{FF2B5EF4-FFF2-40B4-BE49-F238E27FC236}">
                <a16:creationId xmlns:a16="http://schemas.microsoft.com/office/drawing/2014/main" id="{D309F60A-3F4F-920F-2930-E94EBC3741FD}"/>
              </a:ext>
            </a:extLst>
          </p:cNvPr>
          <p:cNvSpPr/>
          <p:nvPr/>
        </p:nvSpPr>
        <p:spPr>
          <a:xfrm>
            <a:off x="-100133" y="-138023"/>
            <a:ext cx="5293235" cy="7194431"/>
          </a:xfrm>
          <a:prstGeom prst="rect">
            <a:avLst/>
          </a:prstGeom>
          <a:solidFill>
            <a:srgbClr val="EFF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E0075C89-732C-6FAD-71E4-9D9FD5191D4C}"/>
              </a:ext>
            </a:extLst>
          </p:cNvPr>
          <p:cNvSpPr txBox="1"/>
          <p:nvPr/>
        </p:nvSpPr>
        <p:spPr>
          <a:xfrm>
            <a:off x="837804" y="3893399"/>
            <a:ext cx="1718852" cy="523220"/>
          </a:xfrm>
          <a:prstGeom prst="rect">
            <a:avLst/>
          </a:prstGeom>
          <a:noFill/>
        </p:spPr>
        <p:txBody>
          <a:bodyPr wrap="square">
            <a:spAutoFit/>
          </a:bodyPr>
          <a:lstStyle/>
          <a:p>
            <a:r>
              <a:rPr lang="en-US" altLang="zh-CN" sz="2800" b="1" dirty="0">
                <a:effectLst/>
                <a:latin typeface="Neutraface Text Bold" panose="02000800040000020004" pitchFamily="2" charset="0"/>
              </a:rPr>
              <a:t>Frontend</a:t>
            </a:r>
            <a:endParaRPr lang="zh-CN" altLang="en-US" sz="2800" dirty="0">
              <a:latin typeface="Neutraface Text Bold" panose="02000800040000020004" pitchFamily="2" charset="0"/>
            </a:endParaRPr>
          </a:p>
        </p:txBody>
      </p:sp>
      <p:sp>
        <p:nvSpPr>
          <p:cNvPr id="11" name="文本框 10">
            <a:extLst>
              <a:ext uri="{FF2B5EF4-FFF2-40B4-BE49-F238E27FC236}">
                <a16:creationId xmlns:a16="http://schemas.microsoft.com/office/drawing/2014/main" id="{0E20E084-E01D-F2F1-3F05-3D644A52EE0A}"/>
              </a:ext>
            </a:extLst>
          </p:cNvPr>
          <p:cNvSpPr txBox="1"/>
          <p:nvPr/>
        </p:nvSpPr>
        <p:spPr>
          <a:xfrm>
            <a:off x="-4264664" y="3678295"/>
            <a:ext cx="3679301" cy="1200329"/>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Similar to interfaces like </a:t>
            </a:r>
            <a:r>
              <a:rPr lang="en" altLang="zh-CN" dirty="0" err="1">
                <a:solidFill>
                  <a:schemeClr val="bg2">
                    <a:lumMod val="50000"/>
                  </a:schemeClr>
                </a:solidFill>
                <a:latin typeface="Neutraface Text Bold" panose="02000800040000020004" pitchFamily="2" charset="0"/>
              </a:rPr>
              <a:t>ChatGPT</a:t>
            </a:r>
            <a:r>
              <a:rPr lang="en" altLang="zh-CN" dirty="0">
                <a:solidFill>
                  <a:schemeClr val="bg2">
                    <a:lumMod val="50000"/>
                  </a:schemeClr>
                </a:solidFill>
                <a:latin typeface="Neutraface Text Bold" panose="02000800040000020004" pitchFamily="2" charset="0"/>
              </a:rPr>
              <a:t>, the frontend is designed for ease of use, allowing users to interact smoothly with the system.</a:t>
            </a:r>
            <a:endParaRPr lang="zh-CN" altLang="en-US" dirty="0">
              <a:solidFill>
                <a:schemeClr val="bg2">
                  <a:lumMod val="50000"/>
                </a:schemeClr>
              </a:solidFill>
              <a:latin typeface="Neutraface Text Bold" panose="02000800040000020004" pitchFamily="2" charset="0"/>
            </a:endParaRPr>
          </a:p>
        </p:txBody>
      </p:sp>
      <p:pic>
        <p:nvPicPr>
          <p:cNvPr id="15" name="图片 14" descr="图形用户界面, 应用程序&#10;&#10;描述已自动生成">
            <a:extLst>
              <a:ext uri="{FF2B5EF4-FFF2-40B4-BE49-F238E27FC236}">
                <a16:creationId xmlns:a16="http://schemas.microsoft.com/office/drawing/2014/main" id="{DF03C923-28C5-1D3E-70C5-B7D122B5F71B}"/>
              </a:ext>
            </a:extLst>
          </p:cNvPr>
          <p:cNvPicPr>
            <a:picLocks noChangeAspect="1"/>
          </p:cNvPicPr>
          <p:nvPr/>
        </p:nvPicPr>
        <p:blipFill>
          <a:blip r:embed="rId4">
            <a:alphaModFix/>
          </a:blip>
          <a:stretch>
            <a:fillRect/>
          </a:stretch>
        </p:blipFill>
        <p:spPr>
          <a:xfrm>
            <a:off x="5678332" y="7007885"/>
            <a:ext cx="13776587" cy="10221336"/>
          </a:xfrm>
          <a:prstGeom prst="rect">
            <a:avLst/>
          </a:prstGeom>
          <a:effectLst>
            <a:outerShdw blurRad="50800" dist="50800" dir="5400000" algn="ctr" rotWithShape="0">
              <a:srgbClr val="000000">
                <a:alpha val="0"/>
              </a:srgbClr>
            </a:outerShdw>
          </a:effectLst>
        </p:spPr>
      </p:pic>
      <p:sp>
        <p:nvSpPr>
          <p:cNvPr id="20" name="文本框 19">
            <a:extLst>
              <a:ext uri="{FF2B5EF4-FFF2-40B4-BE49-F238E27FC236}">
                <a16:creationId xmlns:a16="http://schemas.microsoft.com/office/drawing/2014/main" id="{34344F76-C822-B554-8420-1C0B5EE071B4}"/>
              </a:ext>
            </a:extLst>
          </p:cNvPr>
          <p:cNvSpPr txBox="1"/>
          <p:nvPr/>
        </p:nvSpPr>
        <p:spPr>
          <a:xfrm>
            <a:off x="400169" y="7753562"/>
            <a:ext cx="3973322" cy="1477328"/>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Leveraging Kubernetes and the operator, this dashboard provides a user-friendly interface for managing worker nodes (or AI models). It also manages users and tokens.</a:t>
            </a:r>
            <a:endParaRPr lang="zh-CN" altLang="en-US" dirty="0">
              <a:solidFill>
                <a:schemeClr val="bg2">
                  <a:lumMod val="50000"/>
                </a:schemeClr>
              </a:solidFill>
              <a:latin typeface="Neutraface Text Bold" panose="02000800040000020004" pitchFamily="2" charset="0"/>
            </a:endParaRPr>
          </a:p>
        </p:txBody>
      </p:sp>
      <p:sp>
        <p:nvSpPr>
          <p:cNvPr id="21" name="文本框 20">
            <a:extLst>
              <a:ext uri="{FF2B5EF4-FFF2-40B4-BE49-F238E27FC236}">
                <a16:creationId xmlns:a16="http://schemas.microsoft.com/office/drawing/2014/main" id="{65A37310-A01D-8811-9888-07E0B7FD9E95}"/>
              </a:ext>
            </a:extLst>
          </p:cNvPr>
          <p:cNvSpPr txBox="1"/>
          <p:nvPr/>
        </p:nvSpPr>
        <p:spPr>
          <a:xfrm>
            <a:off x="837804" y="7230342"/>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Admin Dashboard</a:t>
            </a:r>
            <a:endParaRPr lang="zh-CN" altLang="en-US" sz="2800" dirty="0">
              <a:latin typeface="Neutraface Text Bold" panose="02000800040000020004" pitchFamily="2" charset="0"/>
            </a:endParaRPr>
          </a:p>
        </p:txBody>
      </p:sp>
      <p:sp>
        <p:nvSpPr>
          <p:cNvPr id="22" name="文本框 21">
            <a:extLst>
              <a:ext uri="{FF2B5EF4-FFF2-40B4-BE49-F238E27FC236}">
                <a16:creationId xmlns:a16="http://schemas.microsoft.com/office/drawing/2014/main" id="{186FF403-23A4-957D-4862-FAB6A8977527}"/>
              </a:ext>
            </a:extLst>
          </p:cNvPr>
          <p:cNvSpPr txBox="1"/>
          <p:nvPr/>
        </p:nvSpPr>
        <p:spPr>
          <a:xfrm>
            <a:off x="837804" y="9230890"/>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Account Services</a:t>
            </a:r>
            <a:endParaRPr lang="zh-CN" altLang="en-US" sz="2800" dirty="0">
              <a:latin typeface="Neutraface Text Bold" panose="02000800040000020004" pitchFamily="2" charset="0"/>
            </a:endParaRPr>
          </a:p>
        </p:txBody>
      </p:sp>
      <p:sp>
        <p:nvSpPr>
          <p:cNvPr id="23" name="文本框 22">
            <a:extLst>
              <a:ext uri="{FF2B5EF4-FFF2-40B4-BE49-F238E27FC236}">
                <a16:creationId xmlns:a16="http://schemas.microsoft.com/office/drawing/2014/main" id="{041C6D04-8CAB-718F-E305-2DA54938EDD7}"/>
              </a:ext>
            </a:extLst>
          </p:cNvPr>
          <p:cNvSpPr txBox="1"/>
          <p:nvPr/>
        </p:nvSpPr>
        <p:spPr>
          <a:xfrm>
            <a:off x="400169" y="9754110"/>
            <a:ext cx="3973322" cy="923330"/>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These services provide authentication for both the frontend and the management dashboard.</a:t>
            </a:r>
            <a:endParaRPr lang="zh-CN" altLang="en-US" dirty="0">
              <a:solidFill>
                <a:schemeClr val="bg2">
                  <a:lumMod val="50000"/>
                </a:schemeClr>
              </a:solidFill>
              <a:latin typeface="Neutraface Text Bold" panose="02000800040000020004" pitchFamily="2" charset="0"/>
            </a:endParaRPr>
          </a:p>
        </p:txBody>
      </p:sp>
      <p:pic>
        <p:nvPicPr>
          <p:cNvPr id="5" name="图片 4" descr="图形用户界面, 应用程序&#10;&#10;描述已自动生成">
            <a:extLst>
              <a:ext uri="{FF2B5EF4-FFF2-40B4-BE49-F238E27FC236}">
                <a16:creationId xmlns:a16="http://schemas.microsoft.com/office/drawing/2014/main" id="{CB89F041-0CED-1210-ADCA-0E5D73707203}"/>
              </a:ext>
            </a:extLst>
          </p:cNvPr>
          <p:cNvPicPr>
            <a:picLocks noChangeAspect="1"/>
          </p:cNvPicPr>
          <p:nvPr/>
        </p:nvPicPr>
        <p:blipFill>
          <a:blip r:embed="rId5"/>
          <a:stretch>
            <a:fillRect/>
          </a:stretch>
        </p:blipFill>
        <p:spPr>
          <a:xfrm>
            <a:off x="3398846" y="1746518"/>
            <a:ext cx="8583086" cy="4932394"/>
          </a:xfrm>
          <a:prstGeom prst="roundRect">
            <a:avLst>
              <a:gd name="adj" fmla="val 2406"/>
            </a:avLst>
          </a:prstGeom>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14554204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3" descr="图形用户界面&#10;&#10;描述已自动生成">
            <a:extLst>
              <a:ext uri="{FF2B5EF4-FFF2-40B4-BE49-F238E27FC236}">
                <a16:creationId xmlns:a16="http://schemas.microsoft.com/office/drawing/2014/main" id="{1BAC7B87-7413-4113-8BEA-1680D9FAE17F}"/>
              </a:ext>
            </a:extLst>
          </p:cNvPr>
          <p:cNvPicPr>
            <a:picLocks noChangeAspect="1"/>
          </p:cNvPicPr>
          <p:nvPr/>
        </p:nvPicPr>
        <p:blipFill>
          <a:blip r:embed="rId3"/>
          <a:stretch>
            <a:fillRect/>
          </a:stretch>
        </p:blipFill>
        <p:spPr>
          <a:xfrm>
            <a:off x="2899960" y="-11012777"/>
            <a:ext cx="21976560" cy="16889019"/>
          </a:xfrm>
          <a:prstGeom prst="rect">
            <a:avLst/>
          </a:prstGeom>
        </p:spPr>
      </p:pic>
      <p:sp>
        <p:nvSpPr>
          <p:cNvPr id="18" name="矩形 17">
            <a:extLst>
              <a:ext uri="{FF2B5EF4-FFF2-40B4-BE49-F238E27FC236}">
                <a16:creationId xmlns:a16="http://schemas.microsoft.com/office/drawing/2014/main" id="{F81BF5D5-701F-722D-A3C6-71E288B1CBA8}"/>
              </a:ext>
            </a:extLst>
          </p:cNvPr>
          <p:cNvSpPr/>
          <p:nvPr/>
        </p:nvSpPr>
        <p:spPr>
          <a:xfrm>
            <a:off x="-100133" y="-138023"/>
            <a:ext cx="5293235" cy="7194431"/>
          </a:xfrm>
          <a:prstGeom prst="rect">
            <a:avLst/>
          </a:prstGeom>
          <a:solidFill>
            <a:srgbClr val="EFF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3BF5B041-A603-21DB-B1D0-C5BC80FC8AA5}"/>
              </a:ext>
            </a:extLst>
          </p:cNvPr>
          <p:cNvSpPr txBox="1"/>
          <p:nvPr/>
        </p:nvSpPr>
        <p:spPr>
          <a:xfrm>
            <a:off x="400169" y="2917696"/>
            <a:ext cx="3973322" cy="1477328"/>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Leveraging Kubernetes and the operator, this dashboard provides a user-friendly interface for managing worker nodes (or AI models). It also manages users and tokens.</a:t>
            </a:r>
            <a:endParaRPr lang="zh-CN" altLang="en-US" dirty="0">
              <a:solidFill>
                <a:schemeClr val="bg2">
                  <a:lumMod val="50000"/>
                </a:schemeClr>
              </a:solidFill>
              <a:latin typeface="Neutraface Text Bold" panose="02000800040000020004" pitchFamily="2" charset="0"/>
            </a:endParaRPr>
          </a:p>
        </p:txBody>
      </p:sp>
      <p:sp>
        <p:nvSpPr>
          <p:cNvPr id="4" name="文本框 3">
            <a:extLst>
              <a:ext uri="{FF2B5EF4-FFF2-40B4-BE49-F238E27FC236}">
                <a16:creationId xmlns:a16="http://schemas.microsoft.com/office/drawing/2014/main" id="{17A6CE8E-A9DD-CE6D-0BA2-FCB7BB8E2BBB}"/>
              </a:ext>
            </a:extLst>
          </p:cNvPr>
          <p:cNvSpPr txBox="1"/>
          <p:nvPr/>
        </p:nvSpPr>
        <p:spPr>
          <a:xfrm>
            <a:off x="837804" y="2394476"/>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Admin Dashboard</a:t>
            </a:r>
            <a:endParaRPr lang="zh-CN" altLang="en-US" sz="2800" dirty="0">
              <a:latin typeface="Neutraface Text Bold" panose="02000800040000020004" pitchFamily="2" charset="0"/>
            </a:endParaRPr>
          </a:p>
        </p:txBody>
      </p:sp>
      <p:sp>
        <p:nvSpPr>
          <p:cNvPr id="6" name="文本框 5">
            <a:extLst>
              <a:ext uri="{FF2B5EF4-FFF2-40B4-BE49-F238E27FC236}">
                <a16:creationId xmlns:a16="http://schemas.microsoft.com/office/drawing/2014/main" id="{464A24B1-834F-2F46-3D81-D040182B397E}"/>
              </a:ext>
            </a:extLst>
          </p:cNvPr>
          <p:cNvSpPr txBox="1"/>
          <p:nvPr/>
        </p:nvSpPr>
        <p:spPr>
          <a:xfrm>
            <a:off x="-3127138" y="2917696"/>
            <a:ext cx="1718852" cy="523220"/>
          </a:xfrm>
          <a:prstGeom prst="rect">
            <a:avLst/>
          </a:prstGeom>
          <a:noFill/>
        </p:spPr>
        <p:txBody>
          <a:bodyPr wrap="square">
            <a:spAutoFit/>
          </a:bodyPr>
          <a:lstStyle/>
          <a:p>
            <a:r>
              <a:rPr lang="en-US" altLang="zh-CN" sz="2800" b="1" dirty="0">
                <a:effectLst/>
                <a:latin typeface="Neutraface Text Bold" panose="02000800040000020004" pitchFamily="2" charset="0"/>
              </a:rPr>
              <a:t>Frontend</a:t>
            </a:r>
            <a:endParaRPr lang="zh-CN" altLang="en-US" sz="2800" dirty="0">
              <a:latin typeface="Neutraface Text Bold" panose="02000800040000020004" pitchFamily="2" charset="0"/>
            </a:endParaRPr>
          </a:p>
        </p:txBody>
      </p:sp>
      <p:sp>
        <p:nvSpPr>
          <p:cNvPr id="7" name="文本框 6">
            <a:extLst>
              <a:ext uri="{FF2B5EF4-FFF2-40B4-BE49-F238E27FC236}">
                <a16:creationId xmlns:a16="http://schemas.microsoft.com/office/drawing/2014/main" id="{3DA03060-F864-651A-1F01-C2CDBFF2DA38}"/>
              </a:ext>
            </a:extLst>
          </p:cNvPr>
          <p:cNvSpPr txBox="1"/>
          <p:nvPr/>
        </p:nvSpPr>
        <p:spPr>
          <a:xfrm>
            <a:off x="-4107362" y="3678295"/>
            <a:ext cx="3679301" cy="1200329"/>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Similar to interfaces like </a:t>
            </a:r>
            <a:r>
              <a:rPr lang="en" altLang="zh-CN" dirty="0" err="1">
                <a:solidFill>
                  <a:schemeClr val="bg2">
                    <a:lumMod val="50000"/>
                  </a:schemeClr>
                </a:solidFill>
                <a:latin typeface="Neutraface Text Bold" panose="02000800040000020004" pitchFamily="2" charset="0"/>
              </a:rPr>
              <a:t>ChatGPT</a:t>
            </a:r>
            <a:r>
              <a:rPr lang="en" altLang="zh-CN" dirty="0">
                <a:solidFill>
                  <a:schemeClr val="bg2">
                    <a:lumMod val="50000"/>
                  </a:schemeClr>
                </a:solidFill>
                <a:latin typeface="Neutraface Text Bold" panose="02000800040000020004" pitchFamily="2" charset="0"/>
              </a:rPr>
              <a:t>, the frontend is designed for ease of use, allowing users to interact smoothly with the system.</a:t>
            </a:r>
            <a:endParaRPr lang="zh-CN" altLang="en-US" dirty="0">
              <a:solidFill>
                <a:schemeClr val="bg2">
                  <a:lumMod val="50000"/>
                </a:schemeClr>
              </a:solidFill>
              <a:latin typeface="Neutraface Text Bold" panose="02000800040000020004" pitchFamily="2" charset="0"/>
            </a:endParaRPr>
          </a:p>
        </p:txBody>
      </p:sp>
      <p:sp>
        <p:nvSpPr>
          <p:cNvPr id="11" name="文本框 10">
            <a:extLst>
              <a:ext uri="{FF2B5EF4-FFF2-40B4-BE49-F238E27FC236}">
                <a16:creationId xmlns:a16="http://schemas.microsoft.com/office/drawing/2014/main" id="{4F956BC9-A753-F159-B8EA-79954A3249B9}"/>
              </a:ext>
            </a:extLst>
          </p:cNvPr>
          <p:cNvSpPr txBox="1"/>
          <p:nvPr/>
        </p:nvSpPr>
        <p:spPr>
          <a:xfrm>
            <a:off x="837804" y="4395024"/>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Account Services</a:t>
            </a:r>
            <a:endParaRPr lang="zh-CN" altLang="en-US" sz="2800" dirty="0">
              <a:latin typeface="Neutraface Text Bold" panose="02000800040000020004" pitchFamily="2" charset="0"/>
            </a:endParaRPr>
          </a:p>
        </p:txBody>
      </p:sp>
      <p:sp>
        <p:nvSpPr>
          <p:cNvPr id="13" name="文本框 12">
            <a:extLst>
              <a:ext uri="{FF2B5EF4-FFF2-40B4-BE49-F238E27FC236}">
                <a16:creationId xmlns:a16="http://schemas.microsoft.com/office/drawing/2014/main" id="{0DA553AF-B249-53F4-35AB-2CA16DFEB051}"/>
              </a:ext>
            </a:extLst>
          </p:cNvPr>
          <p:cNvSpPr txBox="1"/>
          <p:nvPr/>
        </p:nvSpPr>
        <p:spPr>
          <a:xfrm>
            <a:off x="400169" y="4918244"/>
            <a:ext cx="3973322" cy="923330"/>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These services provide authentication for both the frontend and the management dashboard.</a:t>
            </a:r>
            <a:endParaRPr lang="zh-CN" altLang="en-US" dirty="0">
              <a:solidFill>
                <a:schemeClr val="bg2">
                  <a:lumMod val="50000"/>
                </a:schemeClr>
              </a:solidFill>
              <a:latin typeface="Neutraface Text Bold" panose="02000800040000020004" pitchFamily="2" charset="0"/>
            </a:endParaRPr>
          </a:p>
        </p:txBody>
      </p:sp>
      <p:sp>
        <p:nvSpPr>
          <p:cNvPr id="16" name="文本框 15">
            <a:extLst>
              <a:ext uri="{FF2B5EF4-FFF2-40B4-BE49-F238E27FC236}">
                <a16:creationId xmlns:a16="http://schemas.microsoft.com/office/drawing/2014/main" id="{69F74472-F6EB-A6DB-07AA-11FDCEF6E659}"/>
              </a:ext>
            </a:extLst>
          </p:cNvPr>
          <p:cNvSpPr txBox="1"/>
          <p:nvPr/>
        </p:nvSpPr>
        <p:spPr>
          <a:xfrm>
            <a:off x="809908" y="7125632"/>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Billing Service</a:t>
            </a:r>
            <a:endParaRPr lang="zh-CN" altLang="en-US" sz="2800" dirty="0">
              <a:latin typeface="Neutraface Text Bold" panose="02000800040000020004" pitchFamily="2" charset="0"/>
            </a:endParaRPr>
          </a:p>
        </p:txBody>
      </p:sp>
      <p:sp>
        <p:nvSpPr>
          <p:cNvPr id="17" name="文本框 16">
            <a:extLst>
              <a:ext uri="{FF2B5EF4-FFF2-40B4-BE49-F238E27FC236}">
                <a16:creationId xmlns:a16="http://schemas.microsoft.com/office/drawing/2014/main" id="{C4155A8E-2030-7972-20F2-22A09398C122}"/>
              </a:ext>
            </a:extLst>
          </p:cNvPr>
          <p:cNvSpPr txBox="1"/>
          <p:nvPr/>
        </p:nvSpPr>
        <p:spPr>
          <a:xfrm>
            <a:off x="174647" y="7910462"/>
            <a:ext cx="4658610" cy="3139321"/>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After a worker node completes a task, it collects statistical and operational data, directing this information into a batch processing queue. The combined Billing &amp; Log Service then aggregates these details, consolidating them into a single database write operation. This approach effectively reduces the load on the database by minimizing the frequency and volume of write requests, ensuring both efficient data handling and accurate billing records.</a:t>
            </a:r>
            <a:endParaRPr lang="zh-CN" altLang="en-US" dirty="0">
              <a:solidFill>
                <a:schemeClr val="bg2">
                  <a:lumMod val="50000"/>
                </a:schemeClr>
              </a:solidFill>
              <a:latin typeface="Neutraface Text Bold" panose="02000800040000020004" pitchFamily="2" charset="0"/>
            </a:endParaRPr>
          </a:p>
        </p:txBody>
      </p:sp>
      <p:pic>
        <p:nvPicPr>
          <p:cNvPr id="5" name="图片 4" descr="图形用户界面, 文本, 应用程序, 电子邮件&#10;&#10;描述已自动生成">
            <a:extLst>
              <a:ext uri="{FF2B5EF4-FFF2-40B4-BE49-F238E27FC236}">
                <a16:creationId xmlns:a16="http://schemas.microsoft.com/office/drawing/2014/main" id="{E33FA56E-A5C6-C654-E3BD-BF87B406D26F}"/>
              </a:ext>
            </a:extLst>
          </p:cNvPr>
          <p:cNvPicPr>
            <a:picLocks noChangeAspect="1"/>
          </p:cNvPicPr>
          <p:nvPr/>
        </p:nvPicPr>
        <p:blipFill>
          <a:blip r:embed="rId4"/>
          <a:stretch>
            <a:fillRect/>
          </a:stretch>
        </p:blipFill>
        <p:spPr>
          <a:xfrm>
            <a:off x="12662105" y="2767982"/>
            <a:ext cx="7783200" cy="3911204"/>
          </a:xfrm>
          <a:prstGeom prst="roundRect">
            <a:avLst>
              <a:gd name="adj" fmla="val 4977"/>
            </a:avLst>
          </a:prstGeom>
          <a:effectLst>
            <a:outerShdw blurRad="190500" dist="38100" dir="2700000" algn="tl" rotWithShape="0">
              <a:prstClr val="black">
                <a:alpha val="40000"/>
              </a:prstClr>
            </a:outerShdw>
          </a:effectLst>
        </p:spPr>
      </p:pic>
      <p:pic>
        <p:nvPicPr>
          <p:cNvPr id="8" name="图片 7" descr="图形用户界面, 应用程序&#10;&#10;描述已自动生成">
            <a:extLst>
              <a:ext uri="{FF2B5EF4-FFF2-40B4-BE49-F238E27FC236}">
                <a16:creationId xmlns:a16="http://schemas.microsoft.com/office/drawing/2014/main" id="{7831B837-9894-23A1-43A8-B1ECFB8A1BE7}"/>
              </a:ext>
            </a:extLst>
          </p:cNvPr>
          <p:cNvPicPr>
            <a:picLocks noChangeAspect="1"/>
          </p:cNvPicPr>
          <p:nvPr/>
        </p:nvPicPr>
        <p:blipFill rotWithShape="1">
          <a:blip r:embed="rId5"/>
          <a:srcRect b="28717"/>
          <a:stretch/>
        </p:blipFill>
        <p:spPr>
          <a:xfrm>
            <a:off x="12662115" y="260186"/>
            <a:ext cx="7783450" cy="2246185"/>
          </a:xfrm>
          <a:prstGeom prst="roundRect">
            <a:avLst>
              <a:gd name="adj" fmla="val 9621"/>
            </a:avLst>
          </a:prstGeom>
          <a:effectLst>
            <a:outerShdw blurRad="190500" dist="38100" dir="2700000" algn="tl" rotWithShape="0">
              <a:prstClr val="black">
                <a:alpha val="40000"/>
              </a:prstClr>
            </a:outerShdw>
          </a:effectLst>
        </p:spPr>
      </p:pic>
      <p:pic>
        <p:nvPicPr>
          <p:cNvPr id="14" name="图片 13" descr="图形用户界面, 应用程序&#10;&#10;描述已自动生成">
            <a:extLst>
              <a:ext uri="{FF2B5EF4-FFF2-40B4-BE49-F238E27FC236}">
                <a16:creationId xmlns:a16="http://schemas.microsoft.com/office/drawing/2014/main" id="{CAEE95AD-23C2-300E-31C8-6F276D48815B}"/>
              </a:ext>
            </a:extLst>
          </p:cNvPr>
          <p:cNvPicPr>
            <a:picLocks noChangeAspect="1"/>
          </p:cNvPicPr>
          <p:nvPr/>
        </p:nvPicPr>
        <p:blipFill>
          <a:blip r:embed="rId6"/>
          <a:stretch>
            <a:fillRect/>
          </a:stretch>
        </p:blipFill>
        <p:spPr>
          <a:xfrm>
            <a:off x="12662105" y="1746518"/>
            <a:ext cx="8583086" cy="4932394"/>
          </a:xfrm>
          <a:prstGeom prst="roundRect">
            <a:avLst>
              <a:gd name="adj" fmla="val 2406"/>
            </a:avLst>
          </a:prstGeom>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1043386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3" descr="图形用户界面&#10;&#10;描述已自动生成">
            <a:extLst>
              <a:ext uri="{FF2B5EF4-FFF2-40B4-BE49-F238E27FC236}">
                <a16:creationId xmlns:a16="http://schemas.microsoft.com/office/drawing/2014/main" id="{1BAC7B87-7413-4113-8BEA-1680D9FAE17F}"/>
              </a:ext>
            </a:extLst>
          </p:cNvPr>
          <p:cNvPicPr>
            <a:picLocks noChangeAspect="1"/>
          </p:cNvPicPr>
          <p:nvPr/>
        </p:nvPicPr>
        <p:blipFill>
          <a:blip r:embed="rId3"/>
          <a:stretch>
            <a:fillRect/>
          </a:stretch>
        </p:blipFill>
        <p:spPr>
          <a:xfrm>
            <a:off x="11795228" y="-11012777"/>
            <a:ext cx="21976560" cy="16889019"/>
          </a:xfrm>
          <a:prstGeom prst="rect">
            <a:avLst/>
          </a:prstGeom>
        </p:spPr>
      </p:pic>
      <p:sp>
        <p:nvSpPr>
          <p:cNvPr id="18" name="矩形 17">
            <a:extLst>
              <a:ext uri="{FF2B5EF4-FFF2-40B4-BE49-F238E27FC236}">
                <a16:creationId xmlns:a16="http://schemas.microsoft.com/office/drawing/2014/main" id="{F81BF5D5-701F-722D-A3C6-71E288B1CBA8}"/>
              </a:ext>
            </a:extLst>
          </p:cNvPr>
          <p:cNvSpPr/>
          <p:nvPr/>
        </p:nvSpPr>
        <p:spPr>
          <a:xfrm>
            <a:off x="-100133" y="-138023"/>
            <a:ext cx="5293235" cy="7194431"/>
          </a:xfrm>
          <a:prstGeom prst="rect">
            <a:avLst/>
          </a:prstGeom>
          <a:solidFill>
            <a:srgbClr val="EFF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3BF5B041-A603-21DB-B1D0-C5BC80FC8AA5}"/>
              </a:ext>
            </a:extLst>
          </p:cNvPr>
          <p:cNvSpPr txBox="1"/>
          <p:nvPr/>
        </p:nvSpPr>
        <p:spPr>
          <a:xfrm>
            <a:off x="-4704681" y="2917696"/>
            <a:ext cx="3973322" cy="1477328"/>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Leveraging Kubernetes and the operator, this dashboard provides a user-friendly interface for managing worker nodes (or AI models). It also manages users and tokens.</a:t>
            </a:r>
            <a:endParaRPr lang="zh-CN" altLang="en-US" dirty="0">
              <a:solidFill>
                <a:schemeClr val="bg2">
                  <a:lumMod val="50000"/>
                </a:schemeClr>
              </a:solidFill>
              <a:latin typeface="Neutraface Text Bold" panose="02000800040000020004" pitchFamily="2" charset="0"/>
            </a:endParaRPr>
          </a:p>
        </p:txBody>
      </p:sp>
      <p:sp>
        <p:nvSpPr>
          <p:cNvPr id="4" name="文本框 3">
            <a:extLst>
              <a:ext uri="{FF2B5EF4-FFF2-40B4-BE49-F238E27FC236}">
                <a16:creationId xmlns:a16="http://schemas.microsoft.com/office/drawing/2014/main" id="{17A6CE8E-A9DD-CE6D-0BA2-FCB7BB8E2BBB}"/>
              </a:ext>
            </a:extLst>
          </p:cNvPr>
          <p:cNvSpPr txBox="1"/>
          <p:nvPr/>
        </p:nvSpPr>
        <p:spPr>
          <a:xfrm>
            <a:off x="396772" y="3704756"/>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Admin Dashboard</a:t>
            </a:r>
            <a:endParaRPr lang="zh-CN" altLang="en-US" sz="2800" dirty="0">
              <a:latin typeface="Neutraface Text Bold" panose="02000800040000020004" pitchFamily="2" charset="0"/>
            </a:endParaRPr>
          </a:p>
        </p:txBody>
      </p:sp>
      <p:sp>
        <p:nvSpPr>
          <p:cNvPr id="11" name="文本框 10">
            <a:extLst>
              <a:ext uri="{FF2B5EF4-FFF2-40B4-BE49-F238E27FC236}">
                <a16:creationId xmlns:a16="http://schemas.microsoft.com/office/drawing/2014/main" id="{4F956BC9-A753-F159-B8EA-79954A3249B9}"/>
              </a:ext>
            </a:extLst>
          </p:cNvPr>
          <p:cNvSpPr txBox="1"/>
          <p:nvPr/>
        </p:nvSpPr>
        <p:spPr>
          <a:xfrm>
            <a:off x="-4267046" y="4395024"/>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Account Services</a:t>
            </a:r>
            <a:endParaRPr lang="zh-CN" altLang="en-US" sz="2800" dirty="0">
              <a:latin typeface="Neutraface Text Bold" panose="02000800040000020004" pitchFamily="2" charset="0"/>
            </a:endParaRPr>
          </a:p>
        </p:txBody>
      </p:sp>
      <p:sp>
        <p:nvSpPr>
          <p:cNvPr id="13" name="文本框 12">
            <a:extLst>
              <a:ext uri="{FF2B5EF4-FFF2-40B4-BE49-F238E27FC236}">
                <a16:creationId xmlns:a16="http://schemas.microsoft.com/office/drawing/2014/main" id="{0DA553AF-B249-53F4-35AB-2CA16DFEB051}"/>
              </a:ext>
            </a:extLst>
          </p:cNvPr>
          <p:cNvSpPr txBox="1"/>
          <p:nvPr/>
        </p:nvSpPr>
        <p:spPr>
          <a:xfrm>
            <a:off x="-4704681" y="4918244"/>
            <a:ext cx="3973322" cy="923330"/>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These services provide authentication for both the frontend and the management dashboard.</a:t>
            </a:r>
            <a:endParaRPr lang="zh-CN" altLang="en-US" dirty="0">
              <a:solidFill>
                <a:schemeClr val="bg2">
                  <a:lumMod val="50000"/>
                </a:schemeClr>
              </a:solidFill>
              <a:latin typeface="Neutraface Text Bold" panose="02000800040000020004" pitchFamily="2" charset="0"/>
            </a:endParaRPr>
          </a:p>
        </p:txBody>
      </p:sp>
      <p:sp>
        <p:nvSpPr>
          <p:cNvPr id="16" name="文本框 15">
            <a:extLst>
              <a:ext uri="{FF2B5EF4-FFF2-40B4-BE49-F238E27FC236}">
                <a16:creationId xmlns:a16="http://schemas.microsoft.com/office/drawing/2014/main" id="{69F74472-F6EB-A6DB-07AA-11FDCEF6E659}"/>
              </a:ext>
            </a:extLst>
          </p:cNvPr>
          <p:cNvSpPr txBox="1"/>
          <p:nvPr/>
        </p:nvSpPr>
        <p:spPr>
          <a:xfrm>
            <a:off x="809908" y="7125632"/>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Billing Service</a:t>
            </a:r>
            <a:endParaRPr lang="zh-CN" altLang="en-US" sz="2800" dirty="0">
              <a:latin typeface="Neutraface Text Bold" panose="02000800040000020004" pitchFamily="2" charset="0"/>
            </a:endParaRPr>
          </a:p>
        </p:txBody>
      </p:sp>
      <p:sp>
        <p:nvSpPr>
          <p:cNvPr id="17" name="文本框 16">
            <a:extLst>
              <a:ext uri="{FF2B5EF4-FFF2-40B4-BE49-F238E27FC236}">
                <a16:creationId xmlns:a16="http://schemas.microsoft.com/office/drawing/2014/main" id="{C4155A8E-2030-7972-20F2-22A09398C122}"/>
              </a:ext>
            </a:extLst>
          </p:cNvPr>
          <p:cNvSpPr txBox="1"/>
          <p:nvPr/>
        </p:nvSpPr>
        <p:spPr>
          <a:xfrm>
            <a:off x="174647" y="7910462"/>
            <a:ext cx="4658610" cy="3139321"/>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After a worker node completes a task, it collects statistical and operational data, directing this information into a batch processing queue. The combined Billing &amp; Log Service then aggregates these details, consolidating them into a single database write operation. This approach effectively reduces the load on the database by minimizing the frequency and volume of write requests, ensuring both efficient data handling and accurate billing records.</a:t>
            </a:r>
            <a:endParaRPr lang="zh-CN" altLang="en-US" dirty="0">
              <a:solidFill>
                <a:schemeClr val="bg2">
                  <a:lumMod val="50000"/>
                </a:schemeClr>
              </a:solidFill>
              <a:latin typeface="Neutraface Text Bold" panose="02000800040000020004" pitchFamily="2" charset="0"/>
            </a:endParaRPr>
          </a:p>
        </p:txBody>
      </p:sp>
      <p:pic>
        <p:nvPicPr>
          <p:cNvPr id="8" name="图片 7" descr="图形用户界面, 文本, 应用程序, 电子邮件&#10;&#10;描述已自动生成">
            <a:extLst>
              <a:ext uri="{FF2B5EF4-FFF2-40B4-BE49-F238E27FC236}">
                <a16:creationId xmlns:a16="http://schemas.microsoft.com/office/drawing/2014/main" id="{AF67FDF3-0055-59B1-23A8-482A416BEB04}"/>
              </a:ext>
            </a:extLst>
          </p:cNvPr>
          <p:cNvPicPr>
            <a:picLocks noChangeAspect="1"/>
          </p:cNvPicPr>
          <p:nvPr/>
        </p:nvPicPr>
        <p:blipFill>
          <a:blip r:embed="rId4"/>
          <a:stretch>
            <a:fillRect/>
          </a:stretch>
        </p:blipFill>
        <p:spPr>
          <a:xfrm>
            <a:off x="4226201" y="2767982"/>
            <a:ext cx="7783200" cy="3911204"/>
          </a:xfrm>
          <a:prstGeom prst="roundRect">
            <a:avLst>
              <a:gd name="adj" fmla="val 4977"/>
            </a:avLst>
          </a:prstGeom>
          <a:effectLst>
            <a:outerShdw blurRad="190500" dist="38100" dir="2700000" algn="tl" rotWithShape="0">
              <a:prstClr val="black">
                <a:alpha val="40000"/>
              </a:prstClr>
            </a:outerShdw>
          </a:effectLst>
        </p:spPr>
      </p:pic>
      <p:pic>
        <p:nvPicPr>
          <p:cNvPr id="15" name="图片 14" descr="图形用户界面, 应用程序&#10;&#10;描述已自动生成">
            <a:extLst>
              <a:ext uri="{FF2B5EF4-FFF2-40B4-BE49-F238E27FC236}">
                <a16:creationId xmlns:a16="http://schemas.microsoft.com/office/drawing/2014/main" id="{99D6E449-DAAD-75A5-BE95-F929BF2D70E7}"/>
              </a:ext>
            </a:extLst>
          </p:cNvPr>
          <p:cNvPicPr>
            <a:picLocks noChangeAspect="1"/>
          </p:cNvPicPr>
          <p:nvPr/>
        </p:nvPicPr>
        <p:blipFill rotWithShape="1">
          <a:blip r:embed="rId5"/>
          <a:srcRect b="28717"/>
          <a:stretch/>
        </p:blipFill>
        <p:spPr>
          <a:xfrm>
            <a:off x="4226211" y="260186"/>
            <a:ext cx="7783450" cy="2246185"/>
          </a:xfrm>
          <a:prstGeom prst="roundRect">
            <a:avLst>
              <a:gd name="adj" fmla="val 9621"/>
            </a:avLst>
          </a:prstGeom>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2843275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1BE5511-99C4-2328-6293-AD47E369D7C0}"/>
              </a:ext>
            </a:extLst>
          </p:cNvPr>
          <p:cNvSpPr txBox="1"/>
          <p:nvPr/>
        </p:nvSpPr>
        <p:spPr>
          <a:xfrm>
            <a:off x="-4360683" y="2917696"/>
            <a:ext cx="3973322" cy="1477328"/>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Leveraging Kubernetes and the operator, this dashboard provides a user-friendly interface for managing worker nodes (or AI models). It also manages users and tokens.</a:t>
            </a:r>
            <a:endParaRPr lang="zh-CN" altLang="en-US" dirty="0">
              <a:solidFill>
                <a:schemeClr val="bg2">
                  <a:lumMod val="50000"/>
                </a:schemeClr>
              </a:solidFill>
              <a:latin typeface="Neutraface Text Bold" panose="02000800040000020004" pitchFamily="2" charset="0"/>
            </a:endParaRPr>
          </a:p>
        </p:txBody>
      </p:sp>
      <p:sp>
        <p:nvSpPr>
          <p:cNvPr id="5" name="文本框 4">
            <a:extLst>
              <a:ext uri="{FF2B5EF4-FFF2-40B4-BE49-F238E27FC236}">
                <a16:creationId xmlns:a16="http://schemas.microsoft.com/office/drawing/2014/main" id="{49A8574D-68EA-8747-25E4-2055B6F35993}"/>
              </a:ext>
            </a:extLst>
          </p:cNvPr>
          <p:cNvSpPr txBox="1"/>
          <p:nvPr/>
        </p:nvSpPr>
        <p:spPr>
          <a:xfrm>
            <a:off x="-3923048" y="2394476"/>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Admin Dashboard</a:t>
            </a:r>
            <a:endParaRPr lang="zh-CN" altLang="en-US" sz="2800" dirty="0">
              <a:latin typeface="Neutraface Text Bold" panose="02000800040000020004" pitchFamily="2" charset="0"/>
            </a:endParaRPr>
          </a:p>
        </p:txBody>
      </p:sp>
      <p:sp>
        <p:nvSpPr>
          <p:cNvPr id="8" name="文本框 7">
            <a:extLst>
              <a:ext uri="{FF2B5EF4-FFF2-40B4-BE49-F238E27FC236}">
                <a16:creationId xmlns:a16="http://schemas.microsoft.com/office/drawing/2014/main" id="{B1BD12BB-D52F-AB25-3C3D-37A45D21B88A}"/>
              </a:ext>
            </a:extLst>
          </p:cNvPr>
          <p:cNvSpPr txBox="1"/>
          <p:nvPr/>
        </p:nvSpPr>
        <p:spPr>
          <a:xfrm>
            <a:off x="-3923048" y="4395024"/>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Account Services</a:t>
            </a:r>
            <a:endParaRPr lang="zh-CN" altLang="en-US" sz="2800" dirty="0">
              <a:latin typeface="Neutraface Text Bold" panose="02000800040000020004" pitchFamily="2" charset="0"/>
            </a:endParaRPr>
          </a:p>
        </p:txBody>
      </p:sp>
      <p:sp>
        <p:nvSpPr>
          <p:cNvPr id="10" name="文本框 9">
            <a:extLst>
              <a:ext uri="{FF2B5EF4-FFF2-40B4-BE49-F238E27FC236}">
                <a16:creationId xmlns:a16="http://schemas.microsoft.com/office/drawing/2014/main" id="{592C8DC2-74D7-8004-5B9F-DE8705EB5BDF}"/>
              </a:ext>
            </a:extLst>
          </p:cNvPr>
          <p:cNvSpPr txBox="1"/>
          <p:nvPr/>
        </p:nvSpPr>
        <p:spPr>
          <a:xfrm>
            <a:off x="-4360683" y="4918244"/>
            <a:ext cx="3973322" cy="923330"/>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These services provide authentication for both the frontend and the management dashboard.</a:t>
            </a:r>
            <a:endParaRPr lang="zh-CN" altLang="en-US" dirty="0">
              <a:solidFill>
                <a:schemeClr val="bg2">
                  <a:lumMod val="50000"/>
                </a:schemeClr>
              </a:solidFill>
              <a:latin typeface="Neutraface Text Bold" panose="02000800040000020004" pitchFamily="2" charset="0"/>
            </a:endParaRPr>
          </a:p>
        </p:txBody>
      </p:sp>
      <p:pic>
        <p:nvPicPr>
          <p:cNvPr id="17" name="图片 13" descr="图形用户界面&#10;&#10;描述已自动生成">
            <a:extLst>
              <a:ext uri="{FF2B5EF4-FFF2-40B4-BE49-F238E27FC236}">
                <a16:creationId xmlns:a16="http://schemas.microsoft.com/office/drawing/2014/main" id="{1237D1A2-C286-E750-CBCC-9B8EAFE6E05F}"/>
              </a:ext>
            </a:extLst>
          </p:cNvPr>
          <p:cNvPicPr/>
          <p:nvPr/>
        </p:nvPicPr>
        <p:blipFill>
          <a:blip r:embed="rId3"/>
          <a:stretch>
            <a:fillRect/>
          </a:stretch>
        </p:blipFill>
        <p:spPr>
          <a:xfrm>
            <a:off x="-9989672" y="-5269095"/>
            <a:ext cx="21371764" cy="15850362"/>
          </a:xfrm>
          <a:prstGeom prst="rect">
            <a:avLst/>
          </a:prstGeom>
        </p:spPr>
      </p:pic>
      <p:sp>
        <p:nvSpPr>
          <p:cNvPr id="16" name="矩形 15">
            <a:extLst>
              <a:ext uri="{FF2B5EF4-FFF2-40B4-BE49-F238E27FC236}">
                <a16:creationId xmlns:a16="http://schemas.microsoft.com/office/drawing/2014/main" id="{F9A76DB0-F441-417A-E7C4-67B68A7C552E}"/>
              </a:ext>
            </a:extLst>
          </p:cNvPr>
          <p:cNvSpPr/>
          <p:nvPr/>
        </p:nvSpPr>
        <p:spPr>
          <a:xfrm>
            <a:off x="-100133" y="-138023"/>
            <a:ext cx="5293235" cy="7194431"/>
          </a:xfrm>
          <a:prstGeom prst="rect">
            <a:avLst/>
          </a:prstGeom>
          <a:solidFill>
            <a:srgbClr val="EFF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E93C82D-455B-0C84-76DD-2767134D3219}"/>
              </a:ext>
            </a:extLst>
          </p:cNvPr>
          <p:cNvSpPr txBox="1"/>
          <p:nvPr/>
        </p:nvSpPr>
        <p:spPr>
          <a:xfrm>
            <a:off x="174647" y="2917696"/>
            <a:ext cx="4658610" cy="3139321"/>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After a worker node completes a task, it collects statistical and operational data, directing this information into a batch processing queue. The combined Billing &amp; Log Service then aggregates these details, consolidating them into a single database write operation. This approach effectively reduces the load on the database by minimizing the frequency and volume of write requests, ensuring both efficient data handling and accurate billing records.</a:t>
            </a:r>
            <a:endParaRPr lang="zh-CN" altLang="en-US" dirty="0">
              <a:solidFill>
                <a:schemeClr val="bg2">
                  <a:lumMod val="50000"/>
                </a:schemeClr>
              </a:solidFill>
              <a:latin typeface="Neutraface Text Bold" panose="02000800040000020004" pitchFamily="2" charset="0"/>
            </a:endParaRPr>
          </a:p>
        </p:txBody>
      </p:sp>
      <p:sp>
        <p:nvSpPr>
          <p:cNvPr id="11" name="文本框 10">
            <a:extLst>
              <a:ext uri="{FF2B5EF4-FFF2-40B4-BE49-F238E27FC236}">
                <a16:creationId xmlns:a16="http://schemas.microsoft.com/office/drawing/2014/main" id="{5FDDA70A-9CD3-16C9-FD6B-0C45867F2C18}"/>
              </a:ext>
            </a:extLst>
          </p:cNvPr>
          <p:cNvSpPr txBox="1"/>
          <p:nvPr/>
        </p:nvSpPr>
        <p:spPr>
          <a:xfrm>
            <a:off x="809908" y="2132866"/>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Billing Service</a:t>
            </a:r>
            <a:endParaRPr lang="zh-CN" altLang="en-US" sz="2800" dirty="0">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sp>
        <p:nvSpPr>
          <p:cNvPr id="18" name="文本框 17">
            <a:extLst>
              <a:ext uri="{FF2B5EF4-FFF2-40B4-BE49-F238E27FC236}">
                <a16:creationId xmlns:a16="http://schemas.microsoft.com/office/drawing/2014/main" id="{B9DA5467-E2D7-2C91-C593-A6B84F4BCF3D}"/>
              </a:ext>
            </a:extLst>
          </p:cNvPr>
          <p:cNvSpPr txBox="1"/>
          <p:nvPr/>
        </p:nvSpPr>
        <p:spPr>
          <a:xfrm>
            <a:off x="15288" y="8454079"/>
            <a:ext cx="4974518" cy="2308324"/>
          </a:xfrm>
          <a:prstGeom prst="rect">
            <a:avLst/>
          </a:prstGeom>
          <a:noFill/>
        </p:spPr>
        <p:txBody>
          <a:bodyPr wrap="square">
            <a:spAutoFit/>
          </a:bodyPr>
          <a:lstStyle/>
          <a:p>
            <a:pPr algn="just"/>
            <a:r>
              <a:rPr lang="en" altLang="zh-CN" b="1" dirty="0">
                <a:solidFill>
                  <a:schemeClr val="bg2">
                    <a:lumMod val="50000"/>
                  </a:schemeClr>
                </a:solidFill>
                <a:effectLst/>
                <a:latin typeface="Neutraface Text Bold" panose="02000800040000020004" pitchFamily="2" charset="0"/>
              </a:rPr>
              <a:t>We utilize a PostgreSQL database cluster for our primary storage needs due to its robustness and reliability. It‘s important to note that throughout the entire API request process, there is no need to write to the database, ensuring that request concurrency and latency are not adversely affected</a:t>
            </a:r>
            <a:r>
              <a:rPr lang="en" altLang="zh-CN" dirty="0">
                <a:solidFill>
                  <a:schemeClr val="bg2">
                    <a:lumMod val="50000"/>
                  </a:schemeClr>
                </a:solidFill>
                <a:latin typeface="Neutraface Text Bold" panose="02000800040000020004" pitchFamily="2" charset="0"/>
              </a:rPr>
              <a:t>. </a:t>
            </a:r>
            <a:r>
              <a:rPr lang="en" altLang="zh-CN" b="1" dirty="0">
                <a:solidFill>
                  <a:schemeClr val="bg2">
                    <a:lumMod val="50000"/>
                  </a:schemeClr>
                </a:solidFill>
                <a:effectLst/>
                <a:latin typeface="Neutraface Text Bold" panose="02000800040000020004" pitchFamily="2" charset="0"/>
              </a:rPr>
              <a:t>For message queuing, we use Pulsar</a:t>
            </a:r>
            <a:r>
              <a:rPr lang="en-US" altLang="zh-CN" b="1" dirty="0">
                <a:solidFill>
                  <a:schemeClr val="bg2">
                    <a:lumMod val="50000"/>
                  </a:schemeClr>
                </a:solidFill>
                <a:latin typeface="Neutraface Text Bold" panose="02000800040000020004" pitchFamily="2" charset="0"/>
              </a:rPr>
              <a:t>.</a:t>
            </a:r>
            <a:endParaRPr lang="zh-CN" altLang="en-US" dirty="0">
              <a:solidFill>
                <a:schemeClr val="bg2">
                  <a:lumMod val="50000"/>
                </a:schemeClr>
              </a:solidFill>
              <a:latin typeface="Neutraface Text Bold" panose="02000800040000020004" pitchFamily="2" charset="0"/>
            </a:endParaRPr>
          </a:p>
        </p:txBody>
      </p:sp>
      <p:sp>
        <p:nvSpPr>
          <p:cNvPr id="19" name="文本框 18">
            <a:extLst>
              <a:ext uri="{FF2B5EF4-FFF2-40B4-BE49-F238E27FC236}">
                <a16:creationId xmlns:a16="http://schemas.microsoft.com/office/drawing/2014/main" id="{F32076A5-00FA-AC6B-9A4D-7BFE03BE028A}"/>
              </a:ext>
            </a:extLst>
          </p:cNvPr>
          <p:cNvSpPr txBox="1"/>
          <p:nvPr/>
        </p:nvSpPr>
        <p:spPr>
          <a:xfrm>
            <a:off x="809907" y="7225231"/>
            <a:ext cx="3385280" cy="954107"/>
          </a:xfrm>
          <a:prstGeom prst="rect">
            <a:avLst/>
          </a:prstGeom>
          <a:noFill/>
        </p:spPr>
        <p:txBody>
          <a:bodyPr wrap="square">
            <a:spAutoFit/>
          </a:bodyPr>
          <a:lstStyle/>
          <a:p>
            <a:pPr algn="ctr"/>
            <a:r>
              <a:rPr lang="en" altLang="zh-CN" sz="2800" b="1" dirty="0" err="1">
                <a:effectLst/>
                <a:latin typeface="Neutraface Text Bold" panose="02000800040000020004" pitchFamily="2" charset="0"/>
              </a:rPr>
              <a:t>Sto</a:t>
            </a:r>
            <a:r>
              <a:rPr lang="en-US" altLang="zh-CN" sz="2800" b="1" dirty="0">
                <a:effectLst/>
                <a:latin typeface="Neutraface Text Bold" panose="02000800040000020004" pitchFamily="2" charset="0"/>
              </a:rPr>
              <a:t>rage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and</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Message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Queue</a:t>
            </a:r>
            <a:endParaRPr lang="zh-CN" altLang="en-US" sz="2800" dirty="0">
              <a:latin typeface="Neutraface Text Bold" panose="02000800040000020004" pitchFamily="2" charset="0"/>
            </a:endParaRPr>
          </a:p>
        </p:txBody>
      </p:sp>
      <p:pic>
        <p:nvPicPr>
          <p:cNvPr id="6" name="图片 5" descr="图形用户界面, 文本, 应用程序, 电子邮件&#10;&#10;描述已自动生成">
            <a:extLst>
              <a:ext uri="{FF2B5EF4-FFF2-40B4-BE49-F238E27FC236}">
                <a16:creationId xmlns:a16="http://schemas.microsoft.com/office/drawing/2014/main" id="{12E4154E-826A-9B0E-5C07-31BBBA2BAD69}"/>
              </a:ext>
            </a:extLst>
          </p:cNvPr>
          <p:cNvPicPr>
            <a:picLocks noChangeAspect="1"/>
          </p:cNvPicPr>
          <p:nvPr/>
        </p:nvPicPr>
        <p:blipFill>
          <a:blip r:embed="rId4"/>
          <a:stretch>
            <a:fillRect/>
          </a:stretch>
        </p:blipFill>
        <p:spPr>
          <a:xfrm>
            <a:off x="12705183" y="2767982"/>
            <a:ext cx="7783200" cy="3911204"/>
          </a:xfrm>
          <a:prstGeom prst="roundRect">
            <a:avLst>
              <a:gd name="adj" fmla="val 4977"/>
            </a:avLst>
          </a:prstGeom>
          <a:effectLst>
            <a:outerShdw blurRad="190500" dist="38100" dir="2700000" algn="tl" rotWithShape="0">
              <a:prstClr val="black">
                <a:alpha val="40000"/>
              </a:prstClr>
            </a:outerShdw>
          </a:effectLst>
        </p:spPr>
      </p:pic>
      <p:pic>
        <p:nvPicPr>
          <p:cNvPr id="7" name="图片 6" descr="图形用户界面, 应用程序&#10;&#10;描述已自动生成">
            <a:extLst>
              <a:ext uri="{FF2B5EF4-FFF2-40B4-BE49-F238E27FC236}">
                <a16:creationId xmlns:a16="http://schemas.microsoft.com/office/drawing/2014/main" id="{62DACFA4-2BB0-90AB-FD01-F7BB67340858}"/>
              </a:ext>
            </a:extLst>
          </p:cNvPr>
          <p:cNvPicPr>
            <a:picLocks noChangeAspect="1"/>
          </p:cNvPicPr>
          <p:nvPr/>
        </p:nvPicPr>
        <p:blipFill rotWithShape="1">
          <a:blip r:embed="rId5"/>
          <a:srcRect b="28717"/>
          <a:stretch/>
        </p:blipFill>
        <p:spPr>
          <a:xfrm>
            <a:off x="12705193" y="260186"/>
            <a:ext cx="7783450" cy="2246185"/>
          </a:xfrm>
          <a:prstGeom prst="roundRect">
            <a:avLst>
              <a:gd name="adj" fmla="val 9621"/>
            </a:avLst>
          </a:prstGeom>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36579285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3" descr="图形用户界面&#10;&#10;描述已自动生成">
            <a:extLst>
              <a:ext uri="{FF2B5EF4-FFF2-40B4-BE49-F238E27FC236}">
                <a16:creationId xmlns:a16="http://schemas.microsoft.com/office/drawing/2014/main" id="{1237D1A2-C286-E750-CBCC-9B8EAFE6E05F}"/>
              </a:ext>
            </a:extLst>
          </p:cNvPr>
          <p:cNvPicPr>
            <a:picLocks noChangeAspect="1"/>
          </p:cNvPicPr>
          <p:nvPr/>
        </p:nvPicPr>
        <p:blipFill>
          <a:blip r:embed="rId3"/>
          <a:stretch>
            <a:fillRect/>
          </a:stretch>
        </p:blipFill>
        <p:spPr>
          <a:xfrm>
            <a:off x="-387361" y="360908"/>
            <a:ext cx="12579361" cy="9329480"/>
          </a:xfrm>
          <a:prstGeom prst="rect">
            <a:avLst/>
          </a:prstGeom>
        </p:spPr>
      </p:pic>
      <p:sp>
        <p:nvSpPr>
          <p:cNvPr id="16" name="矩形 15">
            <a:extLst>
              <a:ext uri="{FF2B5EF4-FFF2-40B4-BE49-F238E27FC236}">
                <a16:creationId xmlns:a16="http://schemas.microsoft.com/office/drawing/2014/main" id="{F9A76DB0-F441-417A-E7C4-67B68A7C552E}"/>
              </a:ext>
            </a:extLst>
          </p:cNvPr>
          <p:cNvSpPr/>
          <p:nvPr/>
        </p:nvSpPr>
        <p:spPr>
          <a:xfrm>
            <a:off x="-144070" y="-336431"/>
            <a:ext cx="5293235" cy="7194431"/>
          </a:xfrm>
          <a:prstGeom prst="rect">
            <a:avLst/>
          </a:prstGeom>
          <a:solidFill>
            <a:srgbClr val="EFF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E93C82D-455B-0C84-76DD-2767134D3219}"/>
              </a:ext>
            </a:extLst>
          </p:cNvPr>
          <p:cNvSpPr txBox="1"/>
          <p:nvPr/>
        </p:nvSpPr>
        <p:spPr>
          <a:xfrm>
            <a:off x="15288" y="3405907"/>
            <a:ext cx="4974518" cy="2308324"/>
          </a:xfrm>
          <a:prstGeom prst="rect">
            <a:avLst/>
          </a:prstGeom>
          <a:noFill/>
        </p:spPr>
        <p:txBody>
          <a:bodyPr wrap="square">
            <a:spAutoFit/>
          </a:bodyPr>
          <a:lstStyle/>
          <a:p>
            <a:pPr algn="just"/>
            <a:r>
              <a:rPr lang="en" altLang="zh-CN" b="1" dirty="0">
                <a:solidFill>
                  <a:schemeClr val="bg2">
                    <a:lumMod val="50000"/>
                  </a:schemeClr>
                </a:solidFill>
                <a:effectLst/>
                <a:latin typeface="Neutraface Text Bold" panose="02000800040000020004" pitchFamily="2" charset="0"/>
              </a:rPr>
              <a:t>We utilize a PostgreSQL database cluster for our primary storage needs due to its robustness and reliability. It‘s important to note that throughout the entire API request process, there is no need to write to the database, ensuring that request concurrency and latency are not adversely affected</a:t>
            </a:r>
            <a:r>
              <a:rPr lang="en" altLang="zh-CN" dirty="0">
                <a:solidFill>
                  <a:schemeClr val="bg2">
                    <a:lumMod val="50000"/>
                  </a:schemeClr>
                </a:solidFill>
                <a:latin typeface="Neutraface Text Bold" panose="02000800040000020004" pitchFamily="2" charset="0"/>
              </a:rPr>
              <a:t>. </a:t>
            </a:r>
            <a:r>
              <a:rPr lang="en" altLang="zh-CN" b="1" dirty="0">
                <a:solidFill>
                  <a:schemeClr val="bg2">
                    <a:lumMod val="50000"/>
                  </a:schemeClr>
                </a:solidFill>
                <a:effectLst/>
                <a:latin typeface="Neutraface Text Bold" panose="02000800040000020004" pitchFamily="2" charset="0"/>
              </a:rPr>
              <a:t>For message queuing, we use Pulsar</a:t>
            </a:r>
            <a:r>
              <a:rPr lang="en-US" altLang="zh-CN" b="1" dirty="0">
                <a:solidFill>
                  <a:schemeClr val="bg2">
                    <a:lumMod val="50000"/>
                  </a:schemeClr>
                </a:solidFill>
                <a:latin typeface="Neutraface Text Bold" panose="02000800040000020004" pitchFamily="2" charset="0"/>
              </a:rPr>
              <a:t>.</a:t>
            </a:r>
            <a:endParaRPr lang="zh-CN" altLang="en-US" dirty="0">
              <a:solidFill>
                <a:schemeClr val="bg2">
                  <a:lumMod val="50000"/>
                </a:schemeClr>
              </a:solidFill>
              <a:latin typeface="Neutraface Text Bold" panose="02000800040000020004" pitchFamily="2" charset="0"/>
            </a:endParaRPr>
          </a:p>
        </p:txBody>
      </p:sp>
      <p:sp>
        <p:nvSpPr>
          <p:cNvPr id="11" name="文本框 10">
            <a:extLst>
              <a:ext uri="{FF2B5EF4-FFF2-40B4-BE49-F238E27FC236}">
                <a16:creationId xmlns:a16="http://schemas.microsoft.com/office/drawing/2014/main" id="{5FDDA70A-9CD3-16C9-FD6B-0C45867F2C18}"/>
              </a:ext>
            </a:extLst>
          </p:cNvPr>
          <p:cNvSpPr txBox="1"/>
          <p:nvPr/>
        </p:nvSpPr>
        <p:spPr>
          <a:xfrm>
            <a:off x="809907" y="2177059"/>
            <a:ext cx="3385280" cy="954107"/>
          </a:xfrm>
          <a:prstGeom prst="rect">
            <a:avLst/>
          </a:prstGeom>
          <a:noFill/>
        </p:spPr>
        <p:txBody>
          <a:bodyPr wrap="square">
            <a:spAutoFit/>
          </a:bodyPr>
          <a:lstStyle/>
          <a:p>
            <a:pPr algn="ctr"/>
            <a:r>
              <a:rPr lang="en" altLang="zh-CN" sz="2800" b="1" dirty="0" err="1">
                <a:effectLst/>
                <a:latin typeface="Neutraface Text Bold" panose="02000800040000020004" pitchFamily="2" charset="0"/>
              </a:rPr>
              <a:t>Sto</a:t>
            </a:r>
            <a:r>
              <a:rPr lang="en-US" altLang="zh-CN" sz="2800" b="1" dirty="0">
                <a:effectLst/>
                <a:latin typeface="Neutraface Text Bold" panose="02000800040000020004" pitchFamily="2" charset="0"/>
              </a:rPr>
              <a:t>rage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and</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Message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Queue</a:t>
            </a:r>
            <a:endParaRPr lang="zh-CN" altLang="en-US" sz="2800" dirty="0">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sp>
        <p:nvSpPr>
          <p:cNvPr id="4" name="文本框 3">
            <a:extLst>
              <a:ext uri="{FF2B5EF4-FFF2-40B4-BE49-F238E27FC236}">
                <a16:creationId xmlns:a16="http://schemas.microsoft.com/office/drawing/2014/main" id="{6BC6C997-14D7-D4E2-6608-6B8B9AE5BF02}"/>
              </a:ext>
            </a:extLst>
          </p:cNvPr>
          <p:cNvSpPr txBox="1"/>
          <p:nvPr/>
        </p:nvSpPr>
        <p:spPr>
          <a:xfrm>
            <a:off x="-4962039" y="2917696"/>
            <a:ext cx="4658610" cy="3139321"/>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After a worker node completes a task, it collects statistical and operational data, directing this information into a batch processing queue. The combined Billing &amp; Log Service then aggregates these details, consolidating them into a single database write operation. This approach effectively reduces the load on the database by minimizing the frequency and volume of write requests, ensuring both efficient data handling and accurate billing records.</a:t>
            </a:r>
            <a:endParaRPr lang="zh-CN" altLang="en-US" dirty="0">
              <a:solidFill>
                <a:schemeClr val="bg2">
                  <a:lumMod val="50000"/>
                </a:schemeClr>
              </a:solidFill>
              <a:latin typeface="Neutraface Text Bold" panose="02000800040000020004" pitchFamily="2" charset="0"/>
            </a:endParaRPr>
          </a:p>
        </p:txBody>
      </p:sp>
      <p:sp>
        <p:nvSpPr>
          <p:cNvPr id="6" name="文本框 5">
            <a:extLst>
              <a:ext uri="{FF2B5EF4-FFF2-40B4-BE49-F238E27FC236}">
                <a16:creationId xmlns:a16="http://schemas.microsoft.com/office/drawing/2014/main" id="{C6387BA1-3D11-689C-C814-FE8FE3083841}"/>
              </a:ext>
            </a:extLst>
          </p:cNvPr>
          <p:cNvSpPr txBox="1"/>
          <p:nvPr/>
        </p:nvSpPr>
        <p:spPr>
          <a:xfrm>
            <a:off x="-4326778" y="2132866"/>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Billing Service</a:t>
            </a:r>
            <a:endParaRPr lang="zh-CN" altLang="en-US" sz="2800" dirty="0">
              <a:latin typeface="Neutraface Text Bold" panose="02000800040000020004" pitchFamily="2" charset="0"/>
            </a:endParaRPr>
          </a:p>
        </p:txBody>
      </p:sp>
      <p:sp>
        <p:nvSpPr>
          <p:cNvPr id="9" name="!!Leveraging cloud-native design">
            <a:extLst>
              <a:ext uri="{FF2B5EF4-FFF2-40B4-BE49-F238E27FC236}">
                <a16:creationId xmlns:a16="http://schemas.microsoft.com/office/drawing/2014/main" id="{484A5980-4DD6-4FB7-8550-25DCEF2205EB}"/>
              </a:ext>
            </a:extLst>
          </p:cNvPr>
          <p:cNvSpPr txBox="1"/>
          <p:nvPr/>
        </p:nvSpPr>
        <p:spPr>
          <a:xfrm>
            <a:off x="249762" y="-1454542"/>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Intelligent self-serving task distribution</a:t>
            </a:r>
            <a:endParaRPr lang="zh-CN" altLang="en-US" sz="4400" dirty="0">
              <a:solidFill>
                <a:srgbClr val="D3B5E5"/>
              </a:solidFill>
              <a:latin typeface="Neutraface Text Bold" panose="02000800040000020004" pitchFamily="2" charset="0"/>
            </a:endParaRPr>
          </a:p>
        </p:txBody>
      </p:sp>
      <p:pic>
        <p:nvPicPr>
          <p:cNvPr id="18" name="图片 17" descr="图形用户界面, 应用程序&#10;&#10;描述已自动生成">
            <a:extLst>
              <a:ext uri="{FF2B5EF4-FFF2-40B4-BE49-F238E27FC236}">
                <a16:creationId xmlns:a16="http://schemas.microsoft.com/office/drawing/2014/main" id="{EEE6AEF9-082C-8581-785B-09DC6B937D1D}"/>
              </a:ext>
            </a:extLst>
          </p:cNvPr>
          <p:cNvPicPr>
            <a:picLocks noChangeAspect="1"/>
          </p:cNvPicPr>
          <p:nvPr/>
        </p:nvPicPr>
        <p:blipFill>
          <a:blip r:embed="rId4">
            <a:alphaModFix amt="0"/>
          </a:blip>
          <a:stretch>
            <a:fillRect/>
          </a:stretch>
        </p:blipFill>
        <p:spPr>
          <a:xfrm>
            <a:off x="1389159" y="3774100"/>
            <a:ext cx="7237692" cy="5174828"/>
          </a:xfrm>
          <a:prstGeom prst="rect">
            <a:avLst/>
          </a:prstGeom>
        </p:spPr>
      </p:pic>
    </p:spTree>
    <p:extLst>
      <p:ext uri="{BB962C8B-B14F-4D97-AF65-F5344CB8AC3E}">
        <p14:creationId xmlns:p14="http://schemas.microsoft.com/office/powerpoint/2010/main" val="31662275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3" descr="图形用户界面&#10;&#10;描述已自动生成">
            <a:extLst>
              <a:ext uri="{FF2B5EF4-FFF2-40B4-BE49-F238E27FC236}">
                <a16:creationId xmlns:a16="http://schemas.microsoft.com/office/drawing/2014/main" id="{1237D1A2-C286-E750-CBCC-9B8EAFE6E05F}"/>
              </a:ext>
            </a:extLst>
          </p:cNvPr>
          <p:cNvPicPr>
            <a:picLocks noGrp="1" noRot="1" noChangeAspect="1" noMove="1" noResize="1" noEditPoints="1" noAdjustHandles="1" noChangeArrowheads="1" noChangeShapeType="1" noCrop="1"/>
          </p:cNvPicPr>
          <p:nvPr/>
        </p:nvPicPr>
        <p:blipFill>
          <a:blip r:embed="rId3">
            <a:alphaModFix amt="30000"/>
          </a:blip>
          <a:stretch>
            <a:fillRect/>
          </a:stretch>
        </p:blipFill>
        <p:spPr>
          <a:xfrm>
            <a:off x="-2518727" y="-3019261"/>
            <a:ext cx="16585799" cy="12300854"/>
          </a:xfrm>
          <a:prstGeom prst="rect">
            <a:avLst/>
          </a:prstGeom>
        </p:spPr>
      </p:pic>
      <p:sp>
        <p:nvSpPr>
          <p:cNvPr id="16" name="矩形 15">
            <a:extLst>
              <a:ext uri="{FF2B5EF4-FFF2-40B4-BE49-F238E27FC236}">
                <a16:creationId xmlns:a16="http://schemas.microsoft.com/office/drawing/2014/main" id="{F9A76DB0-F441-417A-E7C4-67B68A7C552E}"/>
              </a:ext>
            </a:extLst>
          </p:cNvPr>
          <p:cNvSpPr/>
          <p:nvPr/>
        </p:nvSpPr>
        <p:spPr>
          <a:xfrm>
            <a:off x="-144070" y="-336430"/>
            <a:ext cx="12579361" cy="1919046"/>
          </a:xfrm>
          <a:prstGeom prst="rect">
            <a:avLst/>
          </a:prstGeom>
          <a:solidFill>
            <a:srgbClr val="EFF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E93C82D-455B-0C84-76DD-2767134D3219}"/>
              </a:ext>
            </a:extLst>
          </p:cNvPr>
          <p:cNvSpPr txBox="1"/>
          <p:nvPr/>
        </p:nvSpPr>
        <p:spPr>
          <a:xfrm>
            <a:off x="-5743596" y="3405907"/>
            <a:ext cx="4974518" cy="2308324"/>
          </a:xfrm>
          <a:prstGeom prst="rect">
            <a:avLst/>
          </a:prstGeom>
          <a:noFill/>
        </p:spPr>
        <p:txBody>
          <a:bodyPr wrap="square">
            <a:spAutoFit/>
          </a:bodyPr>
          <a:lstStyle/>
          <a:p>
            <a:pPr algn="just"/>
            <a:r>
              <a:rPr lang="en" altLang="zh-CN" b="1" dirty="0">
                <a:solidFill>
                  <a:schemeClr val="bg2">
                    <a:lumMod val="50000"/>
                  </a:schemeClr>
                </a:solidFill>
                <a:effectLst/>
                <a:latin typeface="Neutraface Text Bold" panose="02000800040000020004" pitchFamily="2" charset="0"/>
              </a:rPr>
              <a:t>We utilize a PostgreSQL database cluster for our primary storage needs due to its robustness and reliability. It‘s important to note that throughout the entire API request process, there is no need to write to the database, ensuring that request concurrency and latency are not adversely affected</a:t>
            </a:r>
            <a:r>
              <a:rPr lang="en" altLang="zh-CN" dirty="0">
                <a:solidFill>
                  <a:schemeClr val="bg2">
                    <a:lumMod val="50000"/>
                  </a:schemeClr>
                </a:solidFill>
                <a:latin typeface="Neutraface Text Bold" panose="02000800040000020004" pitchFamily="2" charset="0"/>
              </a:rPr>
              <a:t>. </a:t>
            </a:r>
            <a:r>
              <a:rPr lang="en" altLang="zh-CN" b="1" dirty="0">
                <a:solidFill>
                  <a:schemeClr val="bg2">
                    <a:lumMod val="50000"/>
                  </a:schemeClr>
                </a:solidFill>
                <a:effectLst/>
                <a:latin typeface="Neutraface Text Bold" panose="02000800040000020004" pitchFamily="2" charset="0"/>
              </a:rPr>
              <a:t>For message queuing, we use Pulsar</a:t>
            </a:r>
            <a:r>
              <a:rPr lang="en-US" altLang="zh-CN" b="1" dirty="0">
                <a:solidFill>
                  <a:schemeClr val="bg2">
                    <a:lumMod val="50000"/>
                  </a:schemeClr>
                </a:solidFill>
                <a:latin typeface="Neutraface Text Bold" panose="02000800040000020004" pitchFamily="2" charset="0"/>
              </a:rPr>
              <a:t>.</a:t>
            </a:r>
            <a:endParaRPr lang="zh-CN" altLang="en-US" dirty="0">
              <a:solidFill>
                <a:schemeClr val="bg2">
                  <a:lumMod val="50000"/>
                </a:schemeClr>
              </a:solidFill>
              <a:latin typeface="Neutraface Text Bold" panose="02000800040000020004" pitchFamily="2" charset="0"/>
            </a:endParaRPr>
          </a:p>
        </p:txBody>
      </p:sp>
      <p:sp>
        <p:nvSpPr>
          <p:cNvPr id="11" name="文本框 10">
            <a:extLst>
              <a:ext uri="{FF2B5EF4-FFF2-40B4-BE49-F238E27FC236}">
                <a16:creationId xmlns:a16="http://schemas.microsoft.com/office/drawing/2014/main" id="{5FDDA70A-9CD3-16C9-FD6B-0C45867F2C18}"/>
              </a:ext>
            </a:extLst>
          </p:cNvPr>
          <p:cNvSpPr txBox="1"/>
          <p:nvPr/>
        </p:nvSpPr>
        <p:spPr>
          <a:xfrm>
            <a:off x="-4948977" y="2177059"/>
            <a:ext cx="3385280" cy="954107"/>
          </a:xfrm>
          <a:prstGeom prst="rect">
            <a:avLst/>
          </a:prstGeom>
          <a:noFill/>
        </p:spPr>
        <p:txBody>
          <a:bodyPr wrap="square">
            <a:spAutoFit/>
          </a:bodyPr>
          <a:lstStyle/>
          <a:p>
            <a:pPr algn="ctr"/>
            <a:r>
              <a:rPr lang="en" altLang="zh-CN" sz="2800" b="1" dirty="0" err="1">
                <a:effectLst/>
                <a:latin typeface="Neutraface Text Bold" panose="02000800040000020004" pitchFamily="2" charset="0"/>
              </a:rPr>
              <a:t>Sto</a:t>
            </a:r>
            <a:r>
              <a:rPr lang="en-US" altLang="zh-CN" sz="2800" b="1" dirty="0">
                <a:effectLst/>
                <a:latin typeface="Neutraface Text Bold" panose="02000800040000020004" pitchFamily="2" charset="0"/>
              </a:rPr>
              <a:t>rage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and</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Message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Queue</a:t>
            </a:r>
            <a:endParaRPr lang="zh-CN" altLang="en-US" sz="2800" dirty="0">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417565"/>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Intelligent self-serving task distribution</a:t>
            </a:r>
            <a:endParaRPr lang="zh-CN" altLang="en-US" sz="4400" dirty="0">
              <a:solidFill>
                <a:srgbClr val="D3B5E5"/>
              </a:solidFill>
              <a:latin typeface="Neutraface Text Bold" panose="02000800040000020004" pitchFamily="2" charset="0"/>
            </a:endParaRPr>
          </a:p>
        </p:txBody>
      </p:sp>
      <p:sp>
        <p:nvSpPr>
          <p:cNvPr id="7" name="!!Leveraging cloud-native design">
            <a:extLst>
              <a:ext uri="{FF2B5EF4-FFF2-40B4-BE49-F238E27FC236}">
                <a16:creationId xmlns:a16="http://schemas.microsoft.com/office/drawing/2014/main" id="{DD001412-4F0C-D306-56E3-CAA207FC18E9}"/>
              </a:ext>
            </a:extLst>
          </p:cNvPr>
          <p:cNvSpPr txBox="1"/>
          <p:nvPr/>
        </p:nvSpPr>
        <p:spPr>
          <a:xfrm>
            <a:off x="-4985691"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pic>
        <p:nvPicPr>
          <p:cNvPr id="8" name="图片 7" descr="图形用户界面, 应用程序&#10;&#10;描述已自动生成">
            <a:extLst>
              <a:ext uri="{FF2B5EF4-FFF2-40B4-BE49-F238E27FC236}">
                <a16:creationId xmlns:a16="http://schemas.microsoft.com/office/drawing/2014/main" id="{1A665ED1-C002-C78C-2B43-713D95393360}"/>
              </a:ext>
            </a:extLst>
          </p:cNvPr>
          <p:cNvPicPr>
            <a:picLocks noGrp="1" noRot="1" noChangeAspect="1" noMove="1" noResize="1" noEditPoints="1" noAdjustHandles="1" noChangeArrowheads="1" noChangeShapeType="1" noCrop="1"/>
          </p:cNvPicPr>
          <p:nvPr/>
        </p:nvPicPr>
        <p:blipFill>
          <a:blip r:embed="rId4">
            <a:alphaModFix/>
          </a:blip>
          <a:stretch>
            <a:fillRect/>
          </a:stretch>
        </p:blipFill>
        <p:spPr>
          <a:xfrm>
            <a:off x="-227919" y="1484257"/>
            <a:ext cx="9590252" cy="6856869"/>
          </a:xfrm>
          <a:prstGeom prst="rect">
            <a:avLst/>
          </a:prstGeom>
        </p:spPr>
      </p:pic>
      <p:pic>
        <p:nvPicPr>
          <p:cNvPr id="14" name="图形 13" descr="关闭 纯色填充">
            <a:extLst>
              <a:ext uri="{FF2B5EF4-FFF2-40B4-BE49-F238E27FC236}">
                <a16:creationId xmlns:a16="http://schemas.microsoft.com/office/drawing/2014/main" id="{B13C3447-41AC-0C0E-8BAD-B1693CBC61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4910" y="5148849"/>
            <a:ext cx="698859" cy="698859"/>
          </a:xfrm>
          <a:prstGeom prst="rect">
            <a:avLst/>
          </a:prstGeom>
          <a:effectLst>
            <a:glow rad="272826">
              <a:srgbClr val="BBE7FE"/>
            </a:glow>
          </a:effectLst>
        </p:spPr>
      </p:pic>
      <p:pic>
        <p:nvPicPr>
          <p:cNvPr id="20" name="图形 19" descr="沙漏 60% 纯色填充">
            <a:extLst>
              <a:ext uri="{FF2B5EF4-FFF2-40B4-BE49-F238E27FC236}">
                <a16:creationId xmlns:a16="http://schemas.microsoft.com/office/drawing/2014/main" id="{9A9C9699-66A3-AB4E-E4E7-54722DB4FD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4892" y="5148849"/>
            <a:ext cx="698859" cy="698859"/>
          </a:xfrm>
          <a:prstGeom prst="rect">
            <a:avLst/>
          </a:prstGeom>
          <a:effectLst>
            <a:glow rad="193932">
              <a:srgbClr val="BBE7FE"/>
            </a:glow>
          </a:effectLst>
        </p:spPr>
      </p:pic>
      <p:pic>
        <p:nvPicPr>
          <p:cNvPr id="22" name="图形 21" descr="复选标记 纯色填充">
            <a:extLst>
              <a:ext uri="{FF2B5EF4-FFF2-40B4-BE49-F238E27FC236}">
                <a16:creationId xmlns:a16="http://schemas.microsoft.com/office/drawing/2014/main" id="{79BD0B95-FF27-9B9D-44B6-90B95E75CC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06801" y="5148849"/>
            <a:ext cx="698859" cy="698859"/>
          </a:xfrm>
          <a:prstGeom prst="rect">
            <a:avLst/>
          </a:prstGeom>
          <a:effectLst>
            <a:glow rad="354909">
              <a:srgbClr val="BBE7FE"/>
            </a:glow>
          </a:effectLst>
        </p:spPr>
      </p:pic>
      <p:sp>
        <p:nvSpPr>
          <p:cNvPr id="23" name="椭圆 22">
            <a:extLst>
              <a:ext uri="{FF2B5EF4-FFF2-40B4-BE49-F238E27FC236}">
                <a16:creationId xmlns:a16="http://schemas.microsoft.com/office/drawing/2014/main" id="{6FB95653-BD0A-6BFD-278F-10FC5CCA3D2B}"/>
              </a:ext>
            </a:extLst>
          </p:cNvPr>
          <p:cNvSpPr/>
          <p:nvPr/>
        </p:nvSpPr>
        <p:spPr>
          <a:xfrm>
            <a:off x="6727678" y="2483893"/>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#1</a:t>
            </a:r>
            <a:endParaRPr kumimoji="1" lang="zh-CN" altLang="en-US" sz="2000" dirty="0">
              <a:solidFill>
                <a:schemeClr val="tx1"/>
              </a:solidFill>
            </a:endParaRPr>
          </a:p>
        </p:txBody>
      </p:sp>
      <p:sp>
        <p:nvSpPr>
          <p:cNvPr id="24" name="椭圆 23">
            <a:extLst>
              <a:ext uri="{FF2B5EF4-FFF2-40B4-BE49-F238E27FC236}">
                <a16:creationId xmlns:a16="http://schemas.microsoft.com/office/drawing/2014/main" id="{67352E7D-3E1E-34A4-8504-E5D60BA645C9}"/>
              </a:ext>
            </a:extLst>
          </p:cNvPr>
          <p:cNvSpPr/>
          <p:nvPr/>
        </p:nvSpPr>
        <p:spPr>
          <a:xfrm>
            <a:off x="7709756" y="2521464"/>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#2</a:t>
            </a:r>
            <a:endParaRPr kumimoji="1" lang="zh-CN" altLang="en-US" sz="2000" dirty="0">
              <a:solidFill>
                <a:schemeClr val="tx1"/>
              </a:solidFill>
            </a:endParaRPr>
          </a:p>
        </p:txBody>
      </p:sp>
      <p:sp>
        <p:nvSpPr>
          <p:cNvPr id="25" name="椭圆 24">
            <a:extLst>
              <a:ext uri="{FF2B5EF4-FFF2-40B4-BE49-F238E27FC236}">
                <a16:creationId xmlns:a16="http://schemas.microsoft.com/office/drawing/2014/main" id="{47D60457-500E-2A6C-14DD-334B49ED2407}"/>
              </a:ext>
            </a:extLst>
          </p:cNvPr>
          <p:cNvSpPr/>
          <p:nvPr/>
        </p:nvSpPr>
        <p:spPr>
          <a:xfrm>
            <a:off x="8693825" y="2515582"/>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#3</a:t>
            </a:r>
            <a:endParaRPr kumimoji="1" lang="zh-CN" altLang="en-US" sz="2000" dirty="0">
              <a:solidFill>
                <a:schemeClr val="tx1"/>
              </a:solidFill>
            </a:endParaRPr>
          </a:p>
        </p:txBody>
      </p:sp>
      <p:sp>
        <p:nvSpPr>
          <p:cNvPr id="26" name="椭圆 25">
            <a:extLst>
              <a:ext uri="{FF2B5EF4-FFF2-40B4-BE49-F238E27FC236}">
                <a16:creationId xmlns:a16="http://schemas.microsoft.com/office/drawing/2014/main" id="{FA55E7C7-A0CE-0F80-70F6-0CAA04DE8260}"/>
              </a:ext>
            </a:extLst>
          </p:cNvPr>
          <p:cNvSpPr/>
          <p:nvPr/>
        </p:nvSpPr>
        <p:spPr>
          <a:xfrm>
            <a:off x="5024494" y="5932421"/>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#0</a:t>
            </a:r>
            <a:endParaRPr kumimoji="1" lang="zh-CN" altLang="en-US" sz="2000" dirty="0">
              <a:solidFill>
                <a:schemeClr val="tx1"/>
              </a:solidFill>
            </a:endParaRPr>
          </a:p>
        </p:txBody>
      </p:sp>
    </p:spTree>
    <p:extLst>
      <p:ext uri="{BB962C8B-B14F-4D97-AF65-F5344CB8AC3E}">
        <p14:creationId xmlns:p14="http://schemas.microsoft.com/office/powerpoint/2010/main" val="2782926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2" presetClass="entr" presetSubtype="2" accel="50000" decel="5000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2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4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1+#ppt_w/2"/>
                                          </p:val>
                                        </p:tav>
                                        <p:tav tm="100000">
                                          <p:val>
                                            <p:strVal val="#ppt_x"/>
                                          </p:val>
                                        </p:tav>
                                      </p:tavLst>
                                    </p:anim>
                                    <p:anim calcmode="lin" valueType="num">
                                      <p:cBhvr additive="base">
                                        <p:cTn id="2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3" descr="图形用户界面&#10;&#10;描述已自动生成">
            <a:extLst>
              <a:ext uri="{FF2B5EF4-FFF2-40B4-BE49-F238E27FC236}">
                <a16:creationId xmlns:a16="http://schemas.microsoft.com/office/drawing/2014/main" id="{1237D1A2-C286-E750-CBCC-9B8EAFE6E05F}"/>
              </a:ext>
            </a:extLst>
          </p:cNvPr>
          <p:cNvPicPr>
            <a:picLocks noGrp="1" noRot="1" noChangeAspect="1" noMove="1" noResize="1" noEditPoints="1" noAdjustHandles="1" noChangeArrowheads="1" noChangeShapeType="1" noCrop="1"/>
          </p:cNvPicPr>
          <p:nvPr/>
        </p:nvPicPr>
        <p:blipFill>
          <a:blip r:embed="rId3">
            <a:alphaModFix amt="30000"/>
          </a:blip>
          <a:stretch>
            <a:fillRect/>
          </a:stretch>
        </p:blipFill>
        <p:spPr>
          <a:xfrm>
            <a:off x="-2518727" y="-3019261"/>
            <a:ext cx="16585799" cy="12300854"/>
          </a:xfrm>
          <a:prstGeom prst="rect">
            <a:avLst/>
          </a:prstGeom>
        </p:spPr>
      </p:pic>
      <p:sp>
        <p:nvSpPr>
          <p:cNvPr id="16" name="矩形 15">
            <a:extLst>
              <a:ext uri="{FF2B5EF4-FFF2-40B4-BE49-F238E27FC236}">
                <a16:creationId xmlns:a16="http://schemas.microsoft.com/office/drawing/2014/main" id="{F9A76DB0-F441-417A-E7C4-67B68A7C552E}"/>
              </a:ext>
            </a:extLst>
          </p:cNvPr>
          <p:cNvSpPr/>
          <p:nvPr/>
        </p:nvSpPr>
        <p:spPr>
          <a:xfrm>
            <a:off x="-144070" y="-336430"/>
            <a:ext cx="12579361" cy="1919046"/>
          </a:xfrm>
          <a:prstGeom prst="rect">
            <a:avLst/>
          </a:prstGeom>
          <a:solidFill>
            <a:srgbClr val="EFF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E93C82D-455B-0C84-76DD-2767134D3219}"/>
              </a:ext>
            </a:extLst>
          </p:cNvPr>
          <p:cNvSpPr txBox="1"/>
          <p:nvPr/>
        </p:nvSpPr>
        <p:spPr>
          <a:xfrm>
            <a:off x="-5743596" y="3405907"/>
            <a:ext cx="4974518" cy="2308324"/>
          </a:xfrm>
          <a:prstGeom prst="rect">
            <a:avLst/>
          </a:prstGeom>
          <a:noFill/>
        </p:spPr>
        <p:txBody>
          <a:bodyPr wrap="square">
            <a:spAutoFit/>
          </a:bodyPr>
          <a:lstStyle/>
          <a:p>
            <a:pPr algn="just"/>
            <a:r>
              <a:rPr lang="en" altLang="zh-CN" b="1" dirty="0">
                <a:solidFill>
                  <a:schemeClr val="bg2">
                    <a:lumMod val="50000"/>
                  </a:schemeClr>
                </a:solidFill>
                <a:effectLst/>
                <a:latin typeface="Neutraface Text Bold" panose="02000800040000020004" pitchFamily="2" charset="0"/>
              </a:rPr>
              <a:t>We utilize a PostgreSQL database cluster for our primary storage needs due to its robustness and reliability. It‘s important to note that throughout the entire API request process, there is no need to write to the database, ensuring that request concurrency and latency are not adversely affected</a:t>
            </a:r>
            <a:r>
              <a:rPr lang="en" altLang="zh-CN" dirty="0">
                <a:solidFill>
                  <a:schemeClr val="bg2">
                    <a:lumMod val="50000"/>
                  </a:schemeClr>
                </a:solidFill>
                <a:latin typeface="Neutraface Text Bold" panose="02000800040000020004" pitchFamily="2" charset="0"/>
              </a:rPr>
              <a:t>. </a:t>
            </a:r>
            <a:r>
              <a:rPr lang="en" altLang="zh-CN" b="1" dirty="0">
                <a:solidFill>
                  <a:schemeClr val="bg2">
                    <a:lumMod val="50000"/>
                  </a:schemeClr>
                </a:solidFill>
                <a:effectLst/>
                <a:latin typeface="Neutraface Text Bold" panose="02000800040000020004" pitchFamily="2" charset="0"/>
              </a:rPr>
              <a:t>For message queuing, we use Pulsar</a:t>
            </a:r>
            <a:r>
              <a:rPr lang="en-US" altLang="zh-CN" b="1" dirty="0">
                <a:solidFill>
                  <a:schemeClr val="bg2">
                    <a:lumMod val="50000"/>
                  </a:schemeClr>
                </a:solidFill>
                <a:latin typeface="Neutraface Text Bold" panose="02000800040000020004" pitchFamily="2" charset="0"/>
              </a:rPr>
              <a:t>.</a:t>
            </a:r>
            <a:endParaRPr lang="zh-CN" altLang="en-US" dirty="0">
              <a:solidFill>
                <a:schemeClr val="bg2">
                  <a:lumMod val="50000"/>
                </a:schemeClr>
              </a:solidFill>
              <a:latin typeface="Neutraface Text Bold" panose="02000800040000020004" pitchFamily="2" charset="0"/>
            </a:endParaRPr>
          </a:p>
        </p:txBody>
      </p:sp>
      <p:sp>
        <p:nvSpPr>
          <p:cNvPr id="11" name="文本框 10">
            <a:extLst>
              <a:ext uri="{FF2B5EF4-FFF2-40B4-BE49-F238E27FC236}">
                <a16:creationId xmlns:a16="http://schemas.microsoft.com/office/drawing/2014/main" id="{5FDDA70A-9CD3-16C9-FD6B-0C45867F2C18}"/>
              </a:ext>
            </a:extLst>
          </p:cNvPr>
          <p:cNvSpPr txBox="1"/>
          <p:nvPr/>
        </p:nvSpPr>
        <p:spPr>
          <a:xfrm>
            <a:off x="-4948977" y="2177059"/>
            <a:ext cx="3385280" cy="954107"/>
          </a:xfrm>
          <a:prstGeom prst="rect">
            <a:avLst/>
          </a:prstGeom>
          <a:noFill/>
        </p:spPr>
        <p:txBody>
          <a:bodyPr wrap="square">
            <a:spAutoFit/>
          </a:bodyPr>
          <a:lstStyle/>
          <a:p>
            <a:pPr algn="ctr"/>
            <a:r>
              <a:rPr lang="en" altLang="zh-CN" sz="2800" b="1" dirty="0" err="1">
                <a:effectLst/>
                <a:latin typeface="Neutraface Text Bold" panose="02000800040000020004" pitchFamily="2" charset="0"/>
              </a:rPr>
              <a:t>Sto</a:t>
            </a:r>
            <a:r>
              <a:rPr lang="en-US" altLang="zh-CN" sz="2800" b="1" dirty="0">
                <a:effectLst/>
                <a:latin typeface="Neutraface Text Bold" panose="02000800040000020004" pitchFamily="2" charset="0"/>
              </a:rPr>
              <a:t>rage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and</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Message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Queue</a:t>
            </a:r>
            <a:endParaRPr lang="zh-CN" altLang="en-US" sz="2800" dirty="0">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417565"/>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Intelligent self-serving task distribution</a:t>
            </a:r>
            <a:endParaRPr lang="zh-CN" altLang="en-US" sz="4400" dirty="0">
              <a:solidFill>
                <a:srgbClr val="D3B5E5"/>
              </a:solidFill>
              <a:latin typeface="Neutraface Text Bold" panose="02000800040000020004" pitchFamily="2" charset="0"/>
            </a:endParaRPr>
          </a:p>
        </p:txBody>
      </p:sp>
      <p:sp>
        <p:nvSpPr>
          <p:cNvPr id="7" name="!!Leveraging cloud-native design">
            <a:extLst>
              <a:ext uri="{FF2B5EF4-FFF2-40B4-BE49-F238E27FC236}">
                <a16:creationId xmlns:a16="http://schemas.microsoft.com/office/drawing/2014/main" id="{DD001412-4F0C-D306-56E3-CAA207FC18E9}"/>
              </a:ext>
            </a:extLst>
          </p:cNvPr>
          <p:cNvSpPr txBox="1"/>
          <p:nvPr/>
        </p:nvSpPr>
        <p:spPr>
          <a:xfrm>
            <a:off x="-4985691"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pic>
        <p:nvPicPr>
          <p:cNvPr id="8" name="图片 7" descr="图形用户界面, 应用程序&#10;&#10;描述已自动生成">
            <a:extLst>
              <a:ext uri="{FF2B5EF4-FFF2-40B4-BE49-F238E27FC236}">
                <a16:creationId xmlns:a16="http://schemas.microsoft.com/office/drawing/2014/main" id="{1A665ED1-C002-C78C-2B43-713D95393360}"/>
              </a:ext>
            </a:extLst>
          </p:cNvPr>
          <p:cNvPicPr>
            <a:picLocks noGrp="1" noRot="1" noChangeAspect="1" noMove="1" noResize="1" noEditPoints="1" noAdjustHandles="1" noChangeArrowheads="1" noChangeShapeType="1" noCrop="1"/>
          </p:cNvPicPr>
          <p:nvPr/>
        </p:nvPicPr>
        <p:blipFill>
          <a:blip r:embed="rId4">
            <a:alphaModFix/>
          </a:blip>
          <a:stretch>
            <a:fillRect/>
          </a:stretch>
        </p:blipFill>
        <p:spPr>
          <a:xfrm>
            <a:off x="-227919" y="1484257"/>
            <a:ext cx="9590252" cy="6856869"/>
          </a:xfrm>
          <a:prstGeom prst="rect">
            <a:avLst/>
          </a:prstGeom>
        </p:spPr>
      </p:pic>
      <p:pic>
        <p:nvPicPr>
          <p:cNvPr id="14" name="图形 13" descr="关闭 纯色填充">
            <a:extLst>
              <a:ext uri="{FF2B5EF4-FFF2-40B4-BE49-F238E27FC236}">
                <a16:creationId xmlns:a16="http://schemas.microsoft.com/office/drawing/2014/main" id="{B13C3447-41AC-0C0E-8BAD-B1693CBC61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4910" y="5148849"/>
            <a:ext cx="698859" cy="698859"/>
          </a:xfrm>
          <a:prstGeom prst="rect">
            <a:avLst/>
          </a:prstGeom>
          <a:effectLst>
            <a:glow rad="272826">
              <a:srgbClr val="BBE7FE"/>
            </a:glow>
          </a:effectLst>
        </p:spPr>
      </p:pic>
      <p:pic>
        <p:nvPicPr>
          <p:cNvPr id="20" name="图形 19" descr="沙漏 60% 纯色填充">
            <a:extLst>
              <a:ext uri="{FF2B5EF4-FFF2-40B4-BE49-F238E27FC236}">
                <a16:creationId xmlns:a16="http://schemas.microsoft.com/office/drawing/2014/main" id="{9A9C9699-66A3-AB4E-E4E7-54722DB4FD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4892" y="5148849"/>
            <a:ext cx="698859" cy="698859"/>
          </a:xfrm>
          <a:prstGeom prst="rect">
            <a:avLst/>
          </a:prstGeom>
          <a:effectLst>
            <a:glow rad="193932">
              <a:srgbClr val="BBE7FE"/>
            </a:glow>
          </a:effectLst>
        </p:spPr>
      </p:pic>
      <p:sp>
        <p:nvSpPr>
          <p:cNvPr id="23" name="椭圆 22">
            <a:extLst>
              <a:ext uri="{FF2B5EF4-FFF2-40B4-BE49-F238E27FC236}">
                <a16:creationId xmlns:a16="http://schemas.microsoft.com/office/drawing/2014/main" id="{6FB95653-BD0A-6BFD-278F-10FC5CCA3D2B}"/>
              </a:ext>
            </a:extLst>
          </p:cNvPr>
          <p:cNvSpPr/>
          <p:nvPr/>
        </p:nvSpPr>
        <p:spPr>
          <a:xfrm>
            <a:off x="7865881" y="5877022"/>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#1</a:t>
            </a:r>
            <a:endParaRPr kumimoji="1" lang="zh-CN" altLang="en-US" sz="2000" dirty="0">
              <a:solidFill>
                <a:schemeClr val="tx1"/>
              </a:solidFill>
            </a:endParaRPr>
          </a:p>
        </p:txBody>
      </p:sp>
      <p:sp>
        <p:nvSpPr>
          <p:cNvPr id="24" name="椭圆 23">
            <a:extLst>
              <a:ext uri="{FF2B5EF4-FFF2-40B4-BE49-F238E27FC236}">
                <a16:creationId xmlns:a16="http://schemas.microsoft.com/office/drawing/2014/main" id="{67352E7D-3E1E-34A4-8504-E5D60BA645C9}"/>
              </a:ext>
            </a:extLst>
          </p:cNvPr>
          <p:cNvSpPr/>
          <p:nvPr/>
        </p:nvSpPr>
        <p:spPr>
          <a:xfrm>
            <a:off x="6726927" y="2524071"/>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#2</a:t>
            </a:r>
            <a:endParaRPr kumimoji="1" lang="zh-CN" altLang="en-US" sz="2000" dirty="0">
              <a:solidFill>
                <a:schemeClr val="tx1"/>
              </a:solidFill>
            </a:endParaRPr>
          </a:p>
        </p:txBody>
      </p:sp>
      <p:sp>
        <p:nvSpPr>
          <p:cNvPr id="25" name="椭圆 24">
            <a:extLst>
              <a:ext uri="{FF2B5EF4-FFF2-40B4-BE49-F238E27FC236}">
                <a16:creationId xmlns:a16="http://schemas.microsoft.com/office/drawing/2014/main" id="{47D60457-500E-2A6C-14DD-334B49ED2407}"/>
              </a:ext>
            </a:extLst>
          </p:cNvPr>
          <p:cNvSpPr/>
          <p:nvPr/>
        </p:nvSpPr>
        <p:spPr>
          <a:xfrm>
            <a:off x="7811985" y="2547161"/>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#3</a:t>
            </a:r>
            <a:endParaRPr kumimoji="1" lang="zh-CN" altLang="en-US" sz="2000" dirty="0">
              <a:solidFill>
                <a:schemeClr val="tx1"/>
              </a:solidFill>
            </a:endParaRPr>
          </a:p>
        </p:txBody>
      </p:sp>
      <p:pic>
        <p:nvPicPr>
          <p:cNvPr id="3" name="图形 21" descr="沙漏 60% 纯色填充">
            <a:extLst>
              <a:ext uri="{FF2B5EF4-FFF2-40B4-BE49-F238E27FC236}">
                <a16:creationId xmlns:a16="http://schemas.microsoft.com/office/drawing/2014/main" id="{3795E5D8-128A-F9F6-42BE-615B20CA77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4395" y="5148848"/>
            <a:ext cx="698859" cy="698859"/>
          </a:xfrm>
          <a:prstGeom prst="rect">
            <a:avLst/>
          </a:prstGeom>
          <a:effectLst>
            <a:glow rad="193932">
              <a:srgbClr val="BBE7FE"/>
            </a:glow>
          </a:effectLst>
        </p:spPr>
      </p:pic>
      <p:sp>
        <p:nvSpPr>
          <p:cNvPr id="4" name="椭圆 3">
            <a:extLst>
              <a:ext uri="{FF2B5EF4-FFF2-40B4-BE49-F238E27FC236}">
                <a16:creationId xmlns:a16="http://schemas.microsoft.com/office/drawing/2014/main" id="{6BCBD997-F6C8-710A-E62E-2505EF9227CC}"/>
              </a:ext>
            </a:extLst>
          </p:cNvPr>
          <p:cNvSpPr/>
          <p:nvPr/>
        </p:nvSpPr>
        <p:spPr>
          <a:xfrm>
            <a:off x="5024494" y="5932421"/>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#0</a:t>
            </a:r>
            <a:endParaRPr kumimoji="1" lang="zh-CN" altLang="en-US" sz="2000" dirty="0">
              <a:solidFill>
                <a:schemeClr val="tx1"/>
              </a:solidFill>
            </a:endParaRPr>
          </a:p>
        </p:txBody>
      </p:sp>
    </p:spTree>
    <p:extLst>
      <p:ext uri="{BB962C8B-B14F-4D97-AF65-F5344CB8AC3E}">
        <p14:creationId xmlns:p14="http://schemas.microsoft.com/office/powerpoint/2010/main" val="2832091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3" descr="图形用户界面&#10;&#10;描述已自动生成">
            <a:extLst>
              <a:ext uri="{FF2B5EF4-FFF2-40B4-BE49-F238E27FC236}">
                <a16:creationId xmlns:a16="http://schemas.microsoft.com/office/drawing/2014/main" id="{1237D1A2-C286-E750-CBCC-9B8EAFE6E05F}"/>
              </a:ext>
            </a:extLst>
          </p:cNvPr>
          <p:cNvPicPr>
            <a:picLocks noGrp="1" noRot="1" noChangeAspect="1" noMove="1" noResize="1" noEditPoints="1" noAdjustHandles="1" noChangeArrowheads="1" noChangeShapeType="1" noCrop="1"/>
          </p:cNvPicPr>
          <p:nvPr/>
        </p:nvPicPr>
        <p:blipFill>
          <a:blip r:embed="rId3">
            <a:alphaModFix amt="30000"/>
          </a:blip>
          <a:stretch>
            <a:fillRect/>
          </a:stretch>
        </p:blipFill>
        <p:spPr>
          <a:xfrm>
            <a:off x="-2518727" y="-3019261"/>
            <a:ext cx="16585799" cy="12300854"/>
          </a:xfrm>
          <a:prstGeom prst="rect">
            <a:avLst/>
          </a:prstGeom>
        </p:spPr>
      </p:pic>
      <p:sp>
        <p:nvSpPr>
          <p:cNvPr id="16" name="矩形 15">
            <a:extLst>
              <a:ext uri="{FF2B5EF4-FFF2-40B4-BE49-F238E27FC236}">
                <a16:creationId xmlns:a16="http://schemas.microsoft.com/office/drawing/2014/main" id="{F9A76DB0-F441-417A-E7C4-67B68A7C552E}"/>
              </a:ext>
            </a:extLst>
          </p:cNvPr>
          <p:cNvSpPr/>
          <p:nvPr/>
        </p:nvSpPr>
        <p:spPr>
          <a:xfrm>
            <a:off x="-144070" y="-336430"/>
            <a:ext cx="12579361" cy="1919046"/>
          </a:xfrm>
          <a:prstGeom prst="rect">
            <a:avLst/>
          </a:prstGeom>
          <a:solidFill>
            <a:srgbClr val="EFF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E93C82D-455B-0C84-76DD-2767134D3219}"/>
              </a:ext>
            </a:extLst>
          </p:cNvPr>
          <p:cNvSpPr txBox="1"/>
          <p:nvPr/>
        </p:nvSpPr>
        <p:spPr>
          <a:xfrm>
            <a:off x="-5743596" y="3405907"/>
            <a:ext cx="4974518" cy="2308324"/>
          </a:xfrm>
          <a:prstGeom prst="rect">
            <a:avLst/>
          </a:prstGeom>
          <a:noFill/>
        </p:spPr>
        <p:txBody>
          <a:bodyPr wrap="square">
            <a:spAutoFit/>
          </a:bodyPr>
          <a:lstStyle/>
          <a:p>
            <a:pPr algn="just"/>
            <a:r>
              <a:rPr lang="en" altLang="zh-CN" b="1" dirty="0">
                <a:solidFill>
                  <a:schemeClr val="bg2">
                    <a:lumMod val="50000"/>
                  </a:schemeClr>
                </a:solidFill>
                <a:effectLst/>
                <a:latin typeface="Neutraface Text Bold" panose="02000800040000020004" pitchFamily="2" charset="0"/>
              </a:rPr>
              <a:t>We utilize a PostgreSQL database cluster for our primary storage needs due to its robustness and reliability. It‘s important to note that throughout the entire API request process, there is no need to write to the database, ensuring that request concurrency and latency are not adversely affected</a:t>
            </a:r>
            <a:r>
              <a:rPr lang="en" altLang="zh-CN" dirty="0">
                <a:solidFill>
                  <a:schemeClr val="bg2">
                    <a:lumMod val="50000"/>
                  </a:schemeClr>
                </a:solidFill>
                <a:latin typeface="Neutraface Text Bold" panose="02000800040000020004" pitchFamily="2" charset="0"/>
              </a:rPr>
              <a:t>. </a:t>
            </a:r>
            <a:r>
              <a:rPr lang="en" altLang="zh-CN" b="1" dirty="0">
                <a:solidFill>
                  <a:schemeClr val="bg2">
                    <a:lumMod val="50000"/>
                  </a:schemeClr>
                </a:solidFill>
                <a:effectLst/>
                <a:latin typeface="Neutraface Text Bold" panose="02000800040000020004" pitchFamily="2" charset="0"/>
              </a:rPr>
              <a:t>For message queuing, we use Pulsar</a:t>
            </a:r>
            <a:r>
              <a:rPr lang="en-US" altLang="zh-CN" b="1" dirty="0">
                <a:solidFill>
                  <a:schemeClr val="bg2">
                    <a:lumMod val="50000"/>
                  </a:schemeClr>
                </a:solidFill>
                <a:latin typeface="Neutraface Text Bold" panose="02000800040000020004" pitchFamily="2" charset="0"/>
              </a:rPr>
              <a:t>.</a:t>
            </a:r>
            <a:endParaRPr lang="zh-CN" altLang="en-US" dirty="0">
              <a:solidFill>
                <a:schemeClr val="bg2">
                  <a:lumMod val="50000"/>
                </a:schemeClr>
              </a:solidFill>
              <a:latin typeface="Neutraface Text Bold" panose="02000800040000020004" pitchFamily="2" charset="0"/>
            </a:endParaRPr>
          </a:p>
        </p:txBody>
      </p:sp>
      <p:sp>
        <p:nvSpPr>
          <p:cNvPr id="11" name="文本框 10">
            <a:extLst>
              <a:ext uri="{FF2B5EF4-FFF2-40B4-BE49-F238E27FC236}">
                <a16:creationId xmlns:a16="http://schemas.microsoft.com/office/drawing/2014/main" id="{5FDDA70A-9CD3-16C9-FD6B-0C45867F2C18}"/>
              </a:ext>
            </a:extLst>
          </p:cNvPr>
          <p:cNvSpPr txBox="1"/>
          <p:nvPr/>
        </p:nvSpPr>
        <p:spPr>
          <a:xfrm>
            <a:off x="-4948977" y="2177059"/>
            <a:ext cx="3385280" cy="954107"/>
          </a:xfrm>
          <a:prstGeom prst="rect">
            <a:avLst/>
          </a:prstGeom>
          <a:noFill/>
        </p:spPr>
        <p:txBody>
          <a:bodyPr wrap="square">
            <a:spAutoFit/>
          </a:bodyPr>
          <a:lstStyle/>
          <a:p>
            <a:pPr algn="ctr"/>
            <a:r>
              <a:rPr lang="en" altLang="zh-CN" sz="2800" b="1" dirty="0" err="1">
                <a:effectLst/>
                <a:latin typeface="Neutraface Text Bold" panose="02000800040000020004" pitchFamily="2" charset="0"/>
              </a:rPr>
              <a:t>Sto</a:t>
            </a:r>
            <a:r>
              <a:rPr lang="en-US" altLang="zh-CN" sz="2800" b="1" dirty="0">
                <a:effectLst/>
                <a:latin typeface="Neutraface Text Bold" panose="02000800040000020004" pitchFamily="2" charset="0"/>
              </a:rPr>
              <a:t>rage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and</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Message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Queue</a:t>
            </a:r>
            <a:endParaRPr lang="zh-CN" altLang="en-US" sz="2800" dirty="0">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417565"/>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Intelligent self-serving task distribution</a:t>
            </a:r>
            <a:endParaRPr lang="zh-CN" altLang="en-US" sz="4400" dirty="0">
              <a:solidFill>
                <a:srgbClr val="D3B5E5"/>
              </a:solidFill>
              <a:latin typeface="Neutraface Text Bold" panose="02000800040000020004" pitchFamily="2" charset="0"/>
            </a:endParaRPr>
          </a:p>
        </p:txBody>
      </p:sp>
      <p:sp>
        <p:nvSpPr>
          <p:cNvPr id="7" name="!!Leveraging cloud-native design">
            <a:extLst>
              <a:ext uri="{FF2B5EF4-FFF2-40B4-BE49-F238E27FC236}">
                <a16:creationId xmlns:a16="http://schemas.microsoft.com/office/drawing/2014/main" id="{DD001412-4F0C-D306-56E3-CAA207FC18E9}"/>
              </a:ext>
            </a:extLst>
          </p:cNvPr>
          <p:cNvSpPr txBox="1"/>
          <p:nvPr/>
        </p:nvSpPr>
        <p:spPr>
          <a:xfrm>
            <a:off x="-4985691"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pic>
        <p:nvPicPr>
          <p:cNvPr id="8" name="图片 7" descr="图形用户界面, 应用程序&#10;&#10;描述已自动生成">
            <a:extLst>
              <a:ext uri="{FF2B5EF4-FFF2-40B4-BE49-F238E27FC236}">
                <a16:creationId xmlns:a16="http://schemas.microsoft.com/office/drawing/2014/main" id="{1A665ED1-C002-C78C-2B43-713D95393360}"/>
              </a:ext>
            </a:extLst>
          </p:cNvPr>
          <p:cNvPicPr>
            <a:picLocks noGrp="1" noRot="1" noChangeAspect="1" noMove="1" noResize="1" noEditPoints="1" noAdjustHandles="1" noChangeArrowheads="1" noChangeShapeType="1" noCrop="1"/>
          </p:cNvPicPr>
          <p:nvPr/>
        </p:nvPicPr>
        <p:blipFill>
          <a:blip r:embed="rId4">
            <a:alphaModFix/>
          </a:blip>
          <a:stretch>
            <a:fillRect/>
          </a:stretch>
        </p:blipFill>
        <p:spPr>
          <a:xfrm>
            <a:off x="-227919" y="1484257"/>
            <a:ext cx="9590252" cy="6856869"/>
          </a:xfrm>
          <a:prstGeom prst="rect">
            <a:avLst/>
          </a:prstGeom>
        </p:spPr>
      </p:pic>
      <p:pic>
        <p:nvPicPr>
          <p:cNvPr id="14" name="图形 13" descr="关闭 纯色填充">
            <a:extLst>
              <a:ext uri="{FF2B5EF4-FFF2-40B4-BE49-F238E27FC236}">
                <a16:creationId xmlns:a16="http://schemas.microsoft.com/office/drawing/2014/main" id="{B13C3447-41AC-0C0E-8BAD-B1693CBC61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4910" y="5148849"/>
            <a:ext cx="698859" cy="698859"/>
          </a:xfrm>
          <a:prstGeom prst="rect">
            <a:avLst/>
          </a:prstGeom>
          <a:effectLst>
            <a:glow rad="272826">
              <a:srgbClr val="BBE7FE"/>
            </a:glow>
          </a:effectLst>
        </p:spPr>
      </p:pic>
      <p:sp>
        <p:nvSpPr>
          <p:cNvPr id="23" name="椭圆 22">
            <a:extLst>
              <a:ext uri="{FF2B5EF4-FFF2-40B4-BE49-F238E27FC236}">
                <a16:creationId xmlns:a16="http://schemas.microsoft.com/office/drawing/2014/main" id="{6FB95653-BD0A-6BFD-278F-10FC5CCA3D2B}"/>
              </a:ext>
            </a:extLst>
          </p:cNvPr>
          <p:cNvSpPr/>
          <p:nvPr/>
        </p:nvSpPr>
        <p:spPr>
          <a:xfrm>
            <a:off x="7865881" y="5877022"/>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#1</a:t>
            </a:r>
            <a:endParaRPr kumimoji="1" lang="zh-CN" altLang="en-US" sz="2000" dirty="0">
              <a:solidFill>
                <a:schemeClr val="tx1"/>
              </a:solidFill>
            </a:endParaRPr>
          </a:p>
        </p:txBody>
      </p:sp>
      <p:sp>
        <p:nvSpPr>
          <p:cNvPr id="24" name="椭圆 23">
            <a:extLst>
              <a:ext uri="{FF2B5EF4-FFF2-40B4-BE49-F238E27FC236}">
                <a16:creationId xmlns:a16="http://schemas.microsoft.com/office/drawing/2014/main" id="{67352E7D-3E1E-34A4-8504-E5D60BA645C9}"/>
              </a:ext>
            </a:extLst>
          </p:cNvPr>
          <p:cNvSpPr/>
          <p:nvPr/>
        </p:nvSpPr>
        <p:spPr>
          <a:xfrm>
            <a:off x="6726927" y="2524071"/>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#2</a:t>
            </a:r>
            <a:endParaRPr kumimoji="1" lang="zh-CN" altLang="en-US" sz="2000" dirty="0">
              <a:solidFill>
                <a:schemeClr val="tx1"/>
              </a:solidFill>
            </a:endParaRPr>
          </a:p>
        </p:txBody>
      </p:sp>
      <p:sp>
        <p:nvSpPr>
          <p:cNvPr id="25" name="椭圆 24">
            <a:extLst>
              <a:ext uri="{FF2B5EF4-FFF2-40B4-BE49-F238E27FC236}">
                <a16:creationId xmlns:a16="http://schemas.microsoft.com/office/drawing/2014/main" id="{47D60457-500E-2A6C-14DD-334B49ED2407}"/>
              </a:ext>
            </a:extLst>
          </p:cNvPr>
          <p:cNvSpPr/>
          <p:nvPr/>
        </p:nvSpPr>
        <p:spPr>
          <a:xfrm>
            <a:off x="7811985" y="2547161"/>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#3</a:t>
            </a:r>
            <a:endParaRPr kumimoji="1" lang="zh-CN" altLang="en-US" sz="2000" dirty="0">
              <a:solidFill>
                <a:schemeClr val="tx1"/>
              </a:solidFill>
            </a:endParaRPr>
          </a:p>
        </p:txBody>
      </p:sp>
      <p:pic>
        <p:nvPicPr>
          <p:cNvPr id="3" name="图形 21" descr="沙漏 60% 纯色填充">
            <a:extLst>
              <a:ext uri="{FF2B5EF4-FFF2-40B4-BE49-F238E27FC236}">
                <a16:creationId xmlns:a16="http://schemas.microsoft.com/office/drawing/2014/main" id="{3795E5D8-128A-F9F6-42BE-615B20CA77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4395" y="5148848"/>
            <a:ext cx="698859" cy="698859"/>
          </a:xfrm>
          <a:prstGeom prst="rect">
            <a:avLst/>
          </a:prstGeom>
          <a:effectLst>
            <a:glow rad="193932">
              <a:srgbClr val="BBE7FE"/>
            </a:glow>
          </a:effectLst>
        </p:spPr>
      </p:pic>
      <p:pic>
        <p:nvPicPr>
          <p:cNvPr id="4" name="图形 19" descr="复选标记 纯色填充">
            <a:extLst>
              <a:ext uri="{FF2B5EF4-FFF2-40B4-BE49-F238E27FC236}">
                <a16:creationId xmlns:a16="http://schemas.microsoft.com/office/drawing/2014/main" id="{B2DC490D-0E88-1471-F223-6B332859DD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4892" y="5178163"/>
            <a:ext cx="698859" cy="698859"/>
          </a:xfrm>
          <a:prstGeom prst="rect">
            <a:avLst/>
          </a:prstGeom>
          <a:effectLst>
            <a:glow rad="354909">
              <a:srgbClr val="BBE7FE"/>
            </a:glow>
          </a:effectLst>
        </p:spPr>
      </p:pic>
      <p:sp>
        <p:nvSpPr>
          <p:cNvPr id="5" name="椭圆 4">
            <a:extLst>
              <a:ext uri="{FF2B5EF4-FFF2-40B4-BE49-F238E27FC236}">
                <a16:creationId xmlns:a16="http://schemas.microsoft.com/office/drawing/2014/main" id="{6F229B97-D830-9CB6-7791-A6182C587074}"/>
              </a:ext>
            </a:extLst>
          </p:cNvPr>
          <p:cNvSpPr/>
          <p:nvPr/>
        </p:nvSpPr>
        <p:spPr>
          <a:xfrm>
            <a:off x="5024494" y="7384531"/>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#0</a:t>
            </a:r>
            <a:endParaRPr kumimoji="1" lang="zh-CN" altLang="en-US" sz="2000" dirty="0">
              <a:solidFill>
                <a:schemeClr val="tx1"/>
              </a:solidFill>
            </a:endParaRPr>
          </a:p>
        </p:txBody>
      </p:sp>
    </p:spTree>
    <p:extLst>
      <p:ext uri="{BB962C8B-B14F-4D97-AF65-F5344CB8AC3E}">
        <p14:creationId xmlns:p14="http://schemas.microsoft.com/office/powerpoint/2010/main" val="2081046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3" descr="图形用户界面&#10;&#10;描述已自动生成">
            <a:extLst>
              <a:ext uri="{FF2B5EF4-FFF2-40B4-BE49-F238E27FC236}">
                <a16:creationId xmlns:a16="http://schemas.microsoft.com/office/drawing/2014/main" id="{1237D1A2-C286-E750-CBCC-9B8EAFE6E05F}"/>
              </a:ext>
            </a:extLst>
          </p:cNvPr>
          <p:cNvPicPr>
            <a:picLocks noGrp="1" noRot="1" noChangeAspect="1" noMove="1" noResize="1" noEditPoints="1" noAdjustHandles="1" noChangeArrowheads="1" noChangeShapeType="1" noCrop="1"/>
          </p:cNvPicPr>
          <p:nvPr/>
        </p:nvPicPr>
        <p:blipFill>
          <a:blip r:embed="rId3">
            <a:alphaModFix amt="30000"/>
          </a:blip>
          <a:stretch>
            <a:fillRect/>
          </a:stretch>
        </p:blipFill>
        <p:spPr>
          <a:xfrm>
            <a:off x="-2518727" y="-3019261"/>
            <a:ext cx="16585799" cy="12300854"/>
          </a:xfrm>
          <a:prstGeom prst="rect">
            <a:avLst/>
          </a:prstGeom>
        </p:spPr>
      </p:pic>
      <p:sp>
        <p:nvSpPr>
          <p:cNvPr id="16" name="矩形 15">
            <a:extLst>
              <a:ext uri="{FF2B5EF4-FFF2-40B4-BE49-F238E27FC236}">
                <a16:creationId xmlns:a16="http://schemas.microsoft.com/office/drawing/2014/main" id="{F9A76DB0-F441-417A-E7C4-67B68A7C552E}"/>
              </a:ext>
            </a:extLst>
          </p:cNvPr>
          <p:cNvSpPr/>
          <p:nvPr/>
        </p:nvSpPr>
        <p:spPr>
          <a:xfrm>
            <a:off x="-144070" y="-336430"/>
            <a:ext cx="12579361" cy="1919046"/>
          </a:xfrm>
          <a:prstGeom prst="rect">
            <a:avLst/>
          </a:prstGeom>
          <a:solidFill>
            <a:srgbClr val="EFF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8E93C82D-455B-0C84-76DD-2767134D3219}"/>
              </a:ext>
            </a:extLst>
          </p:cNvPr>
          <p:cNvSpPr txBox="1"/>
          <p:nvPr/>
        </p:nvSpPr>
        <p:spPr>
          <a:xfrm>
            <a:off x="-5743596" y="3405907"/>
            <a:ext cx="4974518" cy="2308324"/>
          </a:xfrm>
          <a:prstGeom prst="rect">
            <a:avLst/>
          </a:prstGeom>
          <a:noFill/>
        </p:spPr>
        <p:txBody>
          <a:bodyPr wrap="square">
            <a:spAutoFit/>
          </a:bodyPr>
          <a:lstStyle/>
          <a:p>
            <a:pPr algn="just"/>
            <a:r>
              <a:rPr lang="en" altLang="zh-CN" b="1" dirty="0">
                <a:solidFill>
                  <a:schemeClr val="bg2">
                    <a:lumMod val="50000"/>
                  </a:schemeClr>
                </a:solidFill>
                <a:effectLst/>
                <a:latin typeface="Neutraface Text Bold" panose="02000800040000020004" pitchFamily="2" charset="0"/>
              </a:rPr>
              <a:t>We utilize a PostgreSQL database cluster for our primary storage needs due to its robustness and reliability. It‘s important to note that throughout the entire API request process, there is no need to write to the database, ensuring that request concurrency and latency are not adversely affected</a:t>
            </a:r>
            <a:r>
              <a:rPr lang="en" altLang="zh-CN" dirty="0">
                <a:solidFill>
                  <a:schemeClr val="bg2">
                    <a:lumMod val="50000"/>
                  </a:schemeClr>
                </a:solidFill>
                <a:latin typeface="Neutraface Text Bold" panose="02000800040000020004" pitchFamily="2" charset="0"/>
              </a:rPr>
              <a:t>. </a:t>
            </a:r>
            <a:r>
              <a:rPr lang="en" altLang="zh-CN" b="1" dirty="0">
                <a:solidFill>
                  <a:schemeClr val="bg2">
                    <a:lumMod val="50000"/>
                  </a:schemeClr>
                </a:solidFill>
                <a:effectLst/>
                <a:latin typeface="Neutraface Text Bold" panose="02000800040000020004" pitchFamily="2" charset="0"/>
              </a:rPr>
              <a:t>For message queuing, we use Pulsar</a:t>
            </a:r>
            <a:r>
              <a:rPr lang="en-US" altLang="zh-CN" b="1" dirty="0">
                <a:solidFill>
                  <a:schemeClr val="bg2">
                    <a:lumMod val="50000"/>
                  </a:schemeClr>
                </a:solidFill>
                <a:latin typeface="Neutraface Text Bold" panose="02000800040000020004" pitchFamily="2" charset="0"/>
              </a:rPr>
              <a:t>.</a:t>
            </a:r>
            <a:endParaRPr lang="zh-CN" altLang="en-US" dirty="0">
              <a:solidFill>
                <a:schemeClr val="bg2">
                  <a:lumMod val="50000"/>
                </a:schemeClr>
              </a:solidFill>
              <a:latin typeface="Neutraface Text Bold" panose="02000800040000020004" pitchFamily="2" charset="0"/>
            </a:endParaRPr>
          </a:p>
        </p:txBody>
      </p:sp>
      <p:sp>
        <p:nvSpPr>
          <p:cNvPr id="11" name="文本框 10">
            <a:extLst>
              <a:ext uri="{FF2B5EF4-FFF2-40B4-BE49-F238E27FC236}">
                <a16:creationId xmlns:a16="http://schemas.microsoft.com/office/drawing/2014/main" id="{5FDDA70A-9CD3-16C9-FD6B-0C45867F2C18}"/>
              </a:ext>
            </a:extLst>
          </p:cNvPr>
          <p:cNvSpPr txBox="1"/>
          <p:nvPr/>
        </p:nvSpPr>
        <p:spPr>
          <a:xfrm>
            <a:off x="-4948977" y="2177059"/>
            <a:ext cx="3385280" cy="954107"/>
          </a:xfrm>
          <a:prstGeom prst="rect">
            <a:avLst/>
          </a:prstGeom>
          <a:noFill/>
        </p:spPr>
        <p:txBody>
          <a:bodyPr wrap="square">
            <a:spAutoFit/>
          </a:bodyPr>
          <a:lstStyle/>
          <a:p>
            <a:pPr algn="ctr"/>
            <a:r>
              <a:rPr lang="en" altLang="zh-CN" sz="2800" b="1" dirty="0" err="1">
                <a:effectLst/>
                <a:latin typeface="Neutraface Text Bold" panose="02000800040000020004" pitchFamily="2" charset="0"/>
              </a:rPr>
              <a:t>Sto</a:t>
            </a:r>
            <a:r>
              <a:rPr lang="en-US" altLang="zh-CN" sz="2800" b="1" dirty="0">
                <a:effectLst/>
                <a:latin typeface="Neutraface Text Bold" panose="02000800040000020004" pitchFamily="2" charset="0"/>
              </a:rPr>
              <a:t>rage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and</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Message</a:t>
            </a:r>
            <a:r>
              <a:rPr lang="zh-CN" altLang="en-US" sz="2800" b="1" dirty="0">
                <a:effectLst/>
                <a:latin typeface="Neutraface Text Bold" panose="02000800040000020004" pitchFamily="2" charset="0"/>
              </a:rPr>
              <a:t> </a:t>
            </a:r>
            <a:r>
              <a:rPr lang="en-US" altLang="zh-CN" sz="2800" b="1" dirty="0">
                <a:effectLst/>
                <a:latin typeface="Neutraface Text Bold" panose="02000800040000020004" pitchFamily="2" charset="0"/>
              </a:rPr>
              <a:t>Queue</a:t>
            </a:r>
            <a:endParaRPr lang="zh-CN" altLang="en-US" sz="2800" dirty="0">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417565"/>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Intelligent self-serving task distribution</a:t>
            </a:r>
            <a:endParaRPr lang="zh-CN" altLang="en-US" sz="4400" dirty="0">
              <a:solidFill>
                <a:srgbClr val="D3B5E5"/>
              </a:solidFill>
              <a:latin typeface="Neutraface Text Bold" panose="02000800040000020004" pitchFamily="2" charset="0"/>
            </a:endParaRPr>
          </a:p>
        </p:txBody>
      </p:sp>
      <p:sp>
        <p:nvSpPr>
          <p:cNvPr id="7" name="!!Leveraging cloud-native design">
            <a:extLst>
              <a:ext uri="{FF2B5EF4-FFF2-40B4-BE49-F238E27FC236}">
                <a16:creationId xmlns:a16="http://schemas.microsoft.com/office/drawing/2014/main" id="{DD001412-4F0C-D306-56E3-CAA207FC18E9}"/>
              </a:ext>
            </a:extLst>
          </p:cNvPr>
          <p:cNvSpPr txBox="1"/>
          <p:nvPr/>
        </p:nvSpPr>
        <p:spPr>
          <a:xfrm>
            <a:off x="-4985691"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pic>
        <p:nvPicPr>
          <p:cNvPr id="8" name="图片 7" descr="图形用户界面, 应用程序&#10;&#10;描述已自动生成">
            <a:extLst>
              <a:ext uri="{FF2B5EF4-FFF2-40B4-BE49-F238E27FC236}">
                <a16:creationId xmlns:a16="http://schemas.microsoft.com/office/drawing/2014/main" id="{1A665ED1-C002-C78C-2B43-713D95393360}"/>
              </a:ext>
            </a:extLst>
          </p:cNvPr>
          <p:cNvPicPr>
            <a:picLocks noGrp="1" noRot="1" noChangeAspect="1" noMove="1" noResize="1" noEditPoints="1" noAdjustHandles="1" noChangeArrowheads="1" noChangeShapeType="1" noCrop="1"/>
          </p:cNvPicPr>
          <p:nvPr/>
        </p:nvPicPr>
        <p:blipFill>
          <a:blip r:embed="rId4">
            <a:alphaModFix/>
          </a:blip>
          <a:stretch>
            <a:fillRect/>
          </a:stretch>
        </p:blipFill>
        <p:spPr>
          <a:xfrm>
            <a:off x="-227919" y="1484257"/>
            <a:ext cx="9590252" cy="6856869"/>
          </a:xfrm>
          <a:prstGeom prst="rect">
            <a:avLst/>
          </a:prstGeom>
        </p:spPr>
      </p:pic>
      <p:pic>
        <p:nvPicPr>
          <p:cNvPr id="14" name="图形 13" descr="关闭 纯色填充">
            <a:extLst>
              <a:ext uri="{FF2B5EF4-FFF2-40B4-BE49-F238E27FC236}">
                <a16:creationId xmlns:a16="http://schemas.microsoft.com/office/drawing/2014/main" id="{B13C3447-41AC-0C0E-8BAD-B1693CBC61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4910" y="5148849"/>
            <a:ext cx="698859" cy="698859"/>
          </a:xfrm>
          <a:prstGeom prst="rect">
            <a:avLst/>
          </a:prstGeom>
          <a:effectLst>
            <a:glow rad="272826">
              <a:srgbClr val="BBE7FE"/>
            </a:glow>
          </a:effectLst>
        </p:spPr>
      </p:pic>
      <p:sp>
        <p:nvSpPr>
          <p:cNvPr id="23" name="椭圆 22">
            <a:extLst>
              <a:ext uri="{FF2B5EF4-FFF2-40B4-BE49-F238E27FC236}">
                <a16:creationId xmlns:a16="http://schemas.microsoft.com/office/drawing/2014/main" id="{6FB95653-BD0A-6BFD-278F-10FC5CCA3D2B}"/>
              </a:ext>
            </a:extLst>
          </p:cNvPr>
          <p:cNvSpPr/>
          <p:nvPr/>
        </p:nvSpPr>
        <p:spPr>
          <a:xfrm>
            <a:off x="7865881" y="5877022"/>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#1</a:t>
            </a:r>
            <a:endParaRPr kumimoji="1" lang="zh-CN" altLang="en-US" sz="2000" dirty="0">
              <a:solidFill>
                <a:schemeClr val="tx1"/>
              </a:solidFill>
            </a:endParaRPr>
          </a:p>
        </p:txBody>
      </p:sp>
      <p:sp>
        <p:nvSpPr>
          <p:cNvPr id="24" name="椭圆 23">
            <a:extLst>
              <a:ext uri="{FF2B5EF4-FFF2-40B4-BE49-F238E27FC236}">
                <a16:creationId xmlns:a16="http://schemas.microsoft.com/office/drawing/2014/main" id="{67352E7D-3E1E-34A4-8504-E5D60BA645C9}"/>
              </a:ext>
            </a:extLst>
          </p:cNvPr>
          <p:cNvSpPr/>
          <p:nvPr/>
        </p:nvSpPr>
        <p:spPr>
          <a:xfrm>
            <a:off x="5102482" y="5961735"/>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#2</a:t>
            </a:r>
            <a:endParaRPr kumimoji="1" lang="zh-CN" altLang="en-US" sz="2000" dirty="0">
              <a:solidFill>
                <a:schemeClr val="tx1"/>
              </a:solidFill>
            </a:endParaRPr>
          </a:p>
        </p:txBody>
      </p:sp>
      <p:sp>
        <p:nvSpPr>
          <p:cNvPr id="25" name="椭圆 24">
            <a:extLst>
              <a:ext uri="{FF2B5EF4-FFF2-40B4-BE49-F238E27FC236}">
                <a16:creationId xmlns:a16="http://schemas.microsoft.com/office/drawing/2014/main" id="{47D60457-500E-2A6C-14DD-334B49ED2407}"/>
              </a:ext>
            </a:extLst>
          </p:cNvPr>
          <p:cNvSpPr/>
          <p:nvPr/>
        </p:nvSpPr>
        <p:spPr>
          <a:xfrm>
            <a:off x="6783419" y="2538139"/>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rPr>
              <a:t>#3</a:t>
            </a:r>
            <a:endParaRPr kumimoji="1" lang="zh-CN" altLang="en-US" sz="2000" dirty="0">
              <a:solidFill>
                <a:schemeClr val="tx1"/>
              </a:solidFill>
            </a:endParaRPr>
          </a:p>
        </p:txBody>
      </p:sp>
      <p:pic>
        <p:nvPicPr>
          <p:cNvPr id="3" name="图形 21" descr="沙漏 60% 纯色填充">
            <a:extLst>
              <a:ext uri="{FF2B5EF4-FFF2-40B4-BE49-F238E27FC236}">
                <a16:creationId xmlns:a16="http://schemas.microsoft.com/office/drawing/2014/main" id="{3795E5D8-128A-F9F6-42BE-615B20CA77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4395" y="5148848"/>
            <a:ext cx="698859" cy="698859"/>
          </a:xfrm>
          <a:prstGeom prst="rect">
            <a:avLst/>
          </a:prstGeom>
          <a:effectLst>
            <a:glow rad="193932">
              <a:srgbClr val="BBE7FE"/>
            </a:glow>
          </a:effectLst>
        </p:spPr>
      </p:pic>
      <p:pic>
        <p:nvPicPr>
          <p:cNvPr id="5" name="图形 19" descr="沙漏 60% 纯色填充">
            <a:extLst>
              <a:ext uri="{FF2B5EF4-FFF2-40B4-BE49-F238E27FC236}">
                <a16:creationId xmlns:a16="http://schemas.microsoft.com/office/drawing/2014/main" id="{E2F371B3-1103-CF51-17DE-E9B9585157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4111" y="5148848"/>
            <a:ext cx="698859" cy="698859"/>
          </a:xfrm>
          <a:prstGeom prst="rect">
            <a:avLst/>
          </a:prstGeom>
          <a:effectLst>
            <a:glow rad="193932">
              <a:srgbClr val="BBE7FE"/>
            </a:glow>
          </a:effectLst>
        </p:spPr>
      </p:pic>
      <p:sp>
        <p:nvSpPr>
          <p:cNvPr id="6" name="!!Leveraging cloud-native design">
            <a:extLst>
              <a:ext uri="{FF2B5EF4-FFF2-40B4-BE49-F238E27FC236}">
                <a16:creationId xmlns:a16="http://schemas.microsoft.com/office/drawing/2014/main" id="{F06AFBCE-4D4B-CDCD-6057-27226344C185}"/>
              </a:ext>
            </a:extLst>
          </p:cNvPr>
          <p:cNvSpPr txBox="1"/>
          <p:nvPr/>
        </p:nvSpPr>
        <p:spPr>
          <a:xfrm>
            <a:off x="249762" y="-2541436"/>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Optimizing resource allocation</a:t>
            </a:r>
            <a:endParaRPr lang="zh-CN" altLang="en-US" sz="4400" dirty="0">
              <a:solidFill>
                <a:srgbClr val="D3B5E5"/>
              </a:solidFill>
              <a:latin typeface="Neutraface Text Bold" panose="02000800040000020004" pitchFamily="2" charset="0"/>
            </a:endParaRPr>
          </a:p>
        </p:txBody>
      </p:sp>
    </p:spTree>
    <p:extLst>
      <p:ext uri="{BB962C8B-B14F-4D97-AF65-F5344CB8AC3E}">
        <p14:creationId xmlns:p14="http://schemas.microsoft.com/office/powerpoint/2010/main" val="6322063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10048961" y="417565"/>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Intelligent self-serving task distribution</a:t>
            </a:r>
            <a:endParaRPr lang="zh-CN" altLang="en-US" sz="4400" dirty="0">
              <a:solidFill>
                <a:srgbClr val="D3B5E5"/>
              </a:solidFill>
              <a:latin typeface="Neutraface Text Bold" panose="02000800040000020004" pitchFamily="2" charset="0"/>
            </a:endParaRPr>
          </a:p>
        </p:txBody>
      </p:sp>
      <p:sp>
        <p:nvSpPr>
          <p:cNvPr id="4" name="!!Leveraging cloud-native design">
            <a:extLst>
              <a:ext uri="{FF2B5EF4-FFF2-40B4-BE49-F238E27FC236}">
                <a16:creationId xmlns:a16="http://schemas.microsoft.com/office/drawing/2014/main" id="{DA586D2A-EF3A-C636-B078-DF4AD6AB3027}"/>
              </a:ext>
            </a:extLst>
          </p:cNvPr>
          <p:cNvSpPr txBox="1"/>
          <p:nvPr/>
        </p:nvSpPr>
        <p:spPr>
          <a:xfrm>
            <a:off x="249762" y="399596"/>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Optimizing resource allocation</a:t>
            </a:r>
            <a:endParaRPr lang="zh-CN" altLang="en-US" sz="4400" dirty="0">
              <a:solidFill>
                <a:srgbClr val="D3B5E5"/>
              </a:solidFill>
              <a:latin typeface="Neutraface Text Bold" panose="02000800040000020004" pitchFamily="2" charset="0"/>
            </a:endParaRPr>
          </a:p>
        </p:txBody>
      </p:sp>
      <p:pic>
        <p:nvPicPr>
          <p:cNvPr id="9" name="图片 8" descr="图标&#10;&#10;描述已自动生成">
            <a:extLst>
              <a:ext uri="{FF2B5EF4-FFF2-40B4-BE49-F238E27FC236}">
                <a16:creationId xmlns:a16="http://schemas.microsoft.com/office/drawing/2014/main" id="{797DE014-6A0F-2E20-AADC-6968910B2531}"/>
              </a:ext>
            </a:extLst>
          </p:cNvPr>
          <p:cNvPicPr>
            <a:picLocks noChangeAspect="1"/>
          </p:cNvPicPr>
          <p:nvPr/>
        </p:nvPicPr>
        <p:blipFill>
          <a:blip r:embed="rId3"/>
          <a:stretch>
            <a:fillRect/>
          </a:stretch>
        </p:blipFill>
        <p:spPr>
          <a:xfrm>
            <a:off x="1684074" y="2392261"/>
            <a:ext cx="1698510" cy="1698510"/>
          </a:xfrm>
          <a:prstGeom prst="rect">
            <a:avLst/>
          </a:prstGeom>
        </p:spPr>
      </p:pic>
      <p:sp>
        <p:nvSpPr>
          <p:cNvPr id="18" name="文本框 17">
            <a:extLst>
              <a:ext uri="{FF2B5EF4-FFF2-40B4-BE49-F238E27FC236}">
                <a16:creationId xmlns:a16="http://schemas.microsoft.com/office/drawing/2014/main" id="{60EBE2A3-77E9-9F68-5B28-F5535D82C3C7}"/>
              </a:ext>
            </a:extLst>
          </p:cNvPr>
          <p:cNvSpPr txBox="1"/>
          <p:nvPr/>
        </p:nvSpPr>
        <p:spPr>
          <a:xfrm>
            <a:off x="-419743" y="4504350"/>
            <a:ext cx="5630470" cy="954107"/>
          </a:xfrm>
          <a:prstGeom prst="rect">
            <a:avLst/>
          </a:prstGeom>
          <a:noFill/>
        </p:spPr>
        <p:txBody>
          <a:bodyPr wrap="square">
            <a:spAutoFit/>
          </a:bodyPr>
          <a:lstStyle/>
          <a:p>
            <a:pPr algn="ctr"/>
            <a:r>
              <a:rPr lang="en" altLang="zh-CN" sz="2800" u="sng" dirty="0">
                <a:latin typeface="Neutraface Text Bold" panose="02000800040000020004" pitchFamily="2" charset="0"/>
              </a:rPr>
              <a:t>K</a:t>
            </a:r>
            <a:r>
              <a:rPr lang="en" altLang="zh-CN" sz="2800" dirty="0">
                <a:latin typeface="Neutraface Text Bold" panose="02000800040000020004" pitchFamily="2" charset="0"/>
              </a:rPr>
              <a:t>ubernetes </a:t>
            </a:r>
            <a:r>
              <a:rPr lang="en" altLang="zh-CN" sz="2800" u="sng" dirty="0">
                <a:latin typeface="Neutraface Text Bold" panose="02000800040000020004" pitchFamily="2" charset="0"/>
              </a:rPr>
              <a:t>E</a:t>
            </a:r>
            <a:r>
              <a:rPr lang="en" altLang="zh-CN" sz="2800" dirty="0">
                <a:latin typeface="Neutraface Text Bold" panose="02000800040000020004" pitchFamily="2" charset="0"/>
              </a:rPr>
              <a:t>vent-</a:t>
            </a:r>
            <a:r>
              <a:rPr lang="en" altLang="zh-CN" sz="2800" u="sng" dirty="0">
                <a:latin typeface="Neutraface Text Bold" panose="02000800040000020004" pitchFamily="2" charset="0"/>
              </a:rPr>
              <a:t>d</a:t>
            </a:r>
            <a:r>
              <a:rPr lang="en" altLang="zh-CN" sz="2800" dirty="0">
                <a:latin typeface="Neutraface Text Bold" panose="02000800040000020004" pitchFamily="2" charset="0"/>
              </a:rPr>
              <a:t>riven </a:t>
            </a:r>
            <a:r>
              <a:rPr lang="en" altLang="zh-CN" sz="2800" u="sng" dirty="0">
                <a:latin typeface="Neutraface Text Bold" panose="02000800040000020004" pitchFamily="2" charset="0"/>
              </a:rPr>
              <a:t>A</a:t>
            </a:r>
            <a:r>
              <a:rPr lang="en" altLang="zh-CN" sz="2800" dirty="0">
                <a:latin typeface="Neutraface Text Bold" panose="02000800040000020004" pitchFamily="2" charset="0"/>
              </a:rPr>
              <a:t>utoscaling</a:t>
            </a:r>
            <a:endParaRPr lang="zh-CN" altLang="en-US" sz="2800" dirty="0">
              <a:latin typeface="Neutraface Text Bold" panose="02000800040000020004" pitchFamily="2" charset="0"/>
            </a:endParaRPr>
          </a:p>
        </p:txBody>
      </p:sp>
      <p:pic>
        <p:nvPicPr>
          <p:cNvPr id="20" name="图片 19">
            <a:extLst>
              <a:ext uri="{FF2B5EF4-FFF2-40B4-BE49-F238E27FC236}">
                <a16:creationId xmlns:a16="http://schemas.microsoft.com/office/drawing/2014/main" id="{64B584C8-1BA5-C9F4-DB24-A59896D858BF}"/>
              </a:ext>
            </a:extLst>
          </p:cNvPr>
          <p:cNvPicPr>
            <a:picLocks noChangeAspect="1"/>
          </p:cNvPicPr>
          <p:nvPr/>
        </p:nvPicPr>
        <p:blipFill>
          <a:blip r:embed="rId4"/>
          <a:stretch>
            <a:fillRect/>
          </a:stretch>
        </p:blipFill>
        <p:spPr>
          <a:xfrm>
            <a:off x="5210727" y="1399543"/>
            <a:ext cx="6731511" cy="5204455"/>
          </a:xfrm>
          <a:prstGeom prst="roundRect">
            <a:avLst>
              <a:gd name="adj" fmla="val 6776"/>
            </a:avLst>
          </a:prstGeom>
          <a:effectLst>
            <a:outerShdw blurRad="190500" dist="38100" dir="2700000" algn="tl" rotWithShape="0">
              <a:prstClr val="black">
                <a:alpha val="40000"/>
              </a:prstClr>
            </a:outerShdw>
          </a:effectLst>
        </p:spPr>
      </p:pic>
      <p:pic>
        <p:nvPicPr>
          <p:cNvPr id="3" name="图片 2" descr="图表, 折线图&#10;&#10;描述已自动生成">
            <a:extLst>
              <a:ext uri="{FF2B5EF4-FFF2-40B4-BE49-F238E27FC236}">
                <a16:creationId xmlns:a16="http://schemas.microsoft.com/office/drawing/2014/main" id="{BE81E033-3DC3-8A51-7D50-E47D5FB7C06F}"/>
              </a:ext>
            </a:extLst>
          </p:cNvPr>
          <p:cNvPicPr>
            <a:picLocks noChangeAspect="1"/>
          </p:cNvPicPr>
          <p:nvPr/>
        </p:nvPicPr>
        <p:blipFill>
          <a:blip r:embed="rId5"/>
          <a:stretch>
            <a:fillRect/>
          </a:stretch>
        </p:blipFill>
        <p:spPr>
          <a:xfrm>
            <a:off x="12539591" y="1630050"/>
            <a:ext cx="10066234" cy="4976564"/>
          </a:xfrm>
          <a:prstGeom prst="roundRect">
            <a:avLst>
              <a:gd name="adj" fmla="val 4908"/>
            </a:avLst>
          </a:prstGeom>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20449571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图形用户界面, 文本, 应用程序&#10;&#10;描述已自动生成">
            <a:extLst>
              <a:ext uri="{FF2B5EF4-FFF2-40B4-BE49-F238E27FC236}">
                <a16:creationId xmlns:a16="http://schemas.microsoft.com/office/drawing/2014/main" id="{DC919AF8-EB2B-0276-A503-059A7768378B}"/>
              </a:ext>
            </a:extLst>
          </p:cNvPr>
          <p:cNvPicPr>
            <a:picLocks noChangeAspect="1"/>
          </p:cNvPicPr>
          <p:nvPr/>
        </p:nvPicPr>
        <p:blipFill rotWithShape="1">
          <a:blip r:embed="rId3"/>
          <a:srcRect t="7389" b="40249"/>
          <a:stretch/>
        </p:blipFill>
        <p:spPr>
          <a:xfrm>
            <a:off x="-1" y="0"/>
            <a:ext cx="6996265" cy="6858000"/>
          </a:xfrm>
          <a:prstGeom prst="roundRect">
            <a:avLst>
              <a:gd name="adj" fmla="val 0"/>
            </a:avLst>
          </a:prstGeom>
          <a:effectLst>
            <a:outerShdw blurRad="50800" dist="50800" sx="1000" sy="1000" algn="ctr" rotWithShape="0">
              <a:srgbClr val="000000"/>
            </a:outerShdw>
          </a:effectLst>
        </p:spPr>
      </p:pic>
      <p:sp>
        <p:nvSpPr>
          <p:cNvPr id="11" name="文本框 10">
            <a:extLst>
              <a:ext uri="{FF2B5EF4-FFF2-40B4-BE49-F238E27FC236}">
                <a16:creationId xmlns:a16="http://schemas.microsoft.com/office/drawing/2014/main" id="{3F355BFD-F2AC-1841-2607-1ACE2BFB1C34}"/>
              </a:ext>
            </a:extLst>
          </p:cNvPr>
          <p:cNvSpPr txBox="1"/>
          <p:nvPr/>
        </p:nvSpPr>
        <p:spPr>
          <a:xfrm>
            <a:off x="7170056" y="2274838"/>
            <a:ext cx="5021944" cy="2308324"/>
          </a:xfrm>
          <a:prstGeom prst="rect">
            <a:avLst/>
          </a:prstGeom>
          <a:noFill/>
        </p:spPr>
        <p:txBody>
          <a:bodyPr wrap="square">
            <a:spAutoFit/>
          </a:bodyPr>
          <a:lstStyle/>
          <a:p>
            <a:r>
              <a:rPr lang="en" altLang="zh-CN" sz="4800" b="1" dirty="0">
                <a:solidFill>
                  <a:srgbClr val="D3B5E5"/>
                </a:solidFill>
                <a:effectLst/>
                <a:latin typeface="Neutraface Text Bold" panose="02000800040000020004" pitchFamily="2" charset="0"/>
              </a:rPr>
              <a:t>How can we build more resilient AI infrastructures</a:t>
            </a:r>
            <a:r>
              <a:rPr lang="en" altLang="zh-CN" sz="4800" dirty="0">
                <a:solidFill>
                  <a:srgbClr val="D3B5E5"/>
                </a:solidFill>
                <a:latin typeface="Neutraface Text Bold" panose="02000800040000020004" pitchFamily="2" charset="0"/>
              </a:rPr>
              <a:t>?</a:t>
            </a:r>
            <a:endParaRPr lang="zh-CN" altLang="en-US" sz="4800" dirty="0">
              <a:solidFill>
                <a:srgbClr val="D3B5E5"/>
              </a:solidFill>
              <a:latin typeface="Neutraface Text Bold" panose="02000800040000020004" pitchFamily="2" charset="0"/>
            </a:endParaRPr>
          </a:p>
        </p:txBody>
      </p:sp>
    </p:spTree>
    <p:extLst>
      <p:ext uri="{BB962C8B-B14F-4D97-AF65-F5344CB8AC3E}">
        <p14:creationId xmlns:p14="http://schemas.microsoft.com/office/powerpoint/2010/main" val="267446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F9A76DB0-F441-417A-E7C4-67B68A7C552E}"/>
              </a:ext>
            </a:extLst>
          </p:cNvPr>
          <p:cNvSpPr/>
          <p:nvPr/>
        </p:nvSpPr>
        <p:spPr>
          <a:xfrm>
            <a:off x="-144070" y="-336430"/>
            <a:ext cx="12579361" cy="1919046"/>
          </a:xfrm>
          <a:prstGeom prst="rect">
            <a:avLst/>
          </a:prstGeom>
          <a:solidFill>
            <a:srgbClr val="EFF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10048961" y="417565"/>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Intelligent self-serving task distribution</a:t>
            </a:r>
            <a:endParaRPr lang="zh-CN" altLang="en-US" sz="4400" dirty="0">
              <a:solidFill>
                <a:srgbClr val="D3B5E5"/>
              </a:solidFill>
              <a:latin typeface="Neutraface Text Bold" panose="02000800040000020004" pitchFamily="2" charset="0"/>
            </a:endParaRPr>
          </a:p>
        </p:txBody>
      </p:sp>
      <p:sp>
        <p:nvSpPr>
          <p:cNvPr id="4" name="!!Leveraging cloud-native design">
            <a:extLst>
              <a:ext uri="{FF2B5EF4-FFF2-40B4-BE49-F238E27FC236}">
                <a16:creationId xmlns:a16="http://schemas.microsoft.com/office/drawing/2014/main" id="{DA586D2A-EF3A-C636-B078-DF4AD6AB3027}"/>
              </a:ext>
            </a:extLst>
          </p:cNvPr>
          <p:cNvSpPr txBox="1"/>
          <p:nvPr/>
        </p:nvSpPr>
        <p:spPr>
          <a:xfrm>
            <a:off x="249762" y="399596"/>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Optimizing resource allocation</a:t>
            </a:r>
            <a:endParaRPr lang="zh-CN" altLang="en-US" sz="4400" dirty="0">
              <a:solidFill>
                <a:srgbClr val="D3B5E5"/>
              </a:solidFill>
              <a:latin typeface="Neutraface Text Bold" panose="02000800040000020004" pitchFamily="2" charset="0"/>
            </a:endParaRPr>
          </a:p>
        </p:txBody>
      </p:sp>
      <p:sp>
        <p:nvSpPr>
          <p:cNvPr id="5" name="!!Leveraging cloud-native design">
            <a:extLst>
              <a:ext uri="{FF2B5EF4-FFF2-40B4-BE49-F238E27FC236}">
                <a16:creationId xmlns:a16="http://schemas.microsoft.com/office/drawing/2014/main" id="{D7E1CF2F-BF67-B6AA-C9FF-033F6E175D3F}"/>
              </a:ext>
            </a:extLst>
          </p:cNvPr>
          <p:cNvSpPr txBox="1"/>
          <p:nvPr/>
        </p:nvSpPr>
        <p:spPr>
          <a:xfrm>
            <a:off x="249762" y="-1429978"/>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Natively Integrated with Kubernetes</a:t>
            </a:r>
            <a:endParaRPr lang="zh-CN" altLang="en-US" sz="4400" dirty="0">
              <a:solidFill>
                <a:srgbClr val="D3B5E5"/>
              </a:solidFill>
              <a:latin typeface="Neutraface Text Bold" panose="02000800040000020004" pitchFamily="2" charset="0"/>
            </a:endParaRPr>
          </a:p>
        </p:txBody>
      </p:sp>
      <p:pic>
        <p:nvPicPr>
          <p:cNvPr id="7" name="图片 6">
            <a:extLst>
              <a:ext uri="{FF2B5EF4-FFF2-40B4-BE49-F238E27FC236}">
                <a16:creationId xmlns:a16="http://schemas.microsoft.com/office/drawing/2014/main" id="{148A341E-3D4C-3714-16E7-E58B39BA373E}"/>
              </a:ext>
            </a:extLst>
          </p:cNvPr>
          <p:cNvPicPr>
            <a:picLocks noChangeAspect="1"/>
          </p:cNvPicPr>
          <p:nvPr/>
        </p:nvPicPr>
        <p:blipFill>
          <a:blip r:embed="rId3"/>
          <a:srcRect l="58" r="58"/>
          <a:stretch/>
        </p:blipFill>
        <p:spPr>
          <a:xfrm>
            <a:off x="1062883" y="1630050"/>
            <a:ext cx="10066234" cy="4976564"/>
          </a:xfrm>
          <a:prstGeom prst="roundRect">
            <a:avLst>
              <a:gd name="adj" fmla="val 4908"/>
            </a:avLst>
          </a:prstGeom>
          <a:effectLst>
            <a:outerShdw blurRad="190500" dist="38100" dir="2700000" algn="tl" rotWithShape="0">
              <a:prstClr val="black">
                <a:alpha val="40000"/>
              </a:prstClr>
            </a:outerShdw>
          </a:effectLst>
        </p:spPr>
      </p:pic>
      <p:pic>
        <p:nvPicPr>
          <p:cNvPr id="8" name="图片 7" descr="图标&#10;&#10;描述已自动生成">
            <a:extLst>
              <a:ext uri="{FF2B5EF4-FFF2-40B4-BE49-F238E27FC236}">
                <a16:creationId xmlns:a16="http://schemas.microsoft.com/office/drawing/2014/main" id="{5497E003-5E25-4EF1-4D26-1A6322E3FB82}"/>
              </a:ext>
            </a:extLst>
          </p:cNvPr>
          <p:cNvPicPr>
            <a:picLocks noChangeAspect="1"/>
          </p:cNvPicPr>
          <p:nvPr/>
        </p:nvPicPr>
        <p:blipFill>
          <a:blip r:embed="rId4"/>
          <a:stretch>
            <a:fillRect/>
          </a:stretch>
        </p:blipFill>
        <p:spPr>
          <a:xfrm>
            <a:off x="-10946076" y="2392261"/>
            <a:ext cx="1698510" cy="1698510"/>
          </a:xfrm>
          <a:prstGeom prst="rect">
            <a:avLst/>
          </a:prstGeom>
        </p:spPr>
      </p:pic>
      <p:sp>
        <p:nvSpPr>
          <p:cNvPr id="9" name="文本框 8">
            <a:extLst>
              <a:ext uri="{FF2B5EF4-FFF2-40B4-BE49-F238E27FC236}">
                <a16:creationId xmlns:a16="http://schemas.microsoft.com/office/drawing/2014/main" id="{F8A24A16-BB6D-F274-2803-D73DE6D6EE2D}"/>
              </a:ext>
            </a:extLst>
          </p:cNvPr>
          <p:cNvSpPr txBox="1"/>
          <p:nvPr/>
        </p:nvSpPr>
        <p:spPr>
          <a:xfrm>
            <a:off x="-13049893" y="4504350"/>
            <a:ext cx="5630470" cy="954107"/>
          </a:xfrm>
          <a:prstGeom prst="rect">
            <a:avLst/>
          </a:prstGeom>
          <a:noFill/>
        </p:spPr>
        <p:txBody>
          <a:bodyPr wrap="square">
            <a:spAutoFit/>
          </a:bodyPr>
          <a:lstStyle/>
          <a:p>
            <a:pPr algn="ctr"/>
            <a:r>
              <a:rPr lang="en" altLang="zh-CN" sz="2800" u="sng" dirty="0">
                <a:latin typeface="Neutraface Text Bold" panose="02000800040000020004" pitchFamily="2" charset="0"/>
              </a:rPr>
              <a:t>K</a:t>
            </a:r>
            <a:r>
              <a:rPr lang="en" altLang="zh-CN" sz="2800" dirty="0">
                <a:latin typeface="Neutraface Text Bold" panose="02000800040000020004" pitchFamily="2" charset="0"/>
              </a:rPr>
              <a:t>ubernetes </a:t>
            </a:r>
            <a:r>
              <a:rPr lang="en" altLang="zh-CN" sz="2800" u="sng" dirty="0">
                <a:latin typeface="Neutraface Text Bold" panose="02000800040000020004" pitchFamily="2" charset="0"/>
              </a:rPr>
              <a:t>E</a:t>
            </a:r>
            <a:r>
              <a:rPr lang="en" altLang="zh-CN" sz="2800" dirty="0">
                <a:latin typeface="Neutraface Text Bold" panose="02000800040000020004" pitchFamily="2" charset="0"/>
              </a:rPr>
              <a:t>vent-</a:t>
            </a:r>
            <a:r>
              <a:rPr lang="en" altLang="zh-CN" sz="2800" u="sng" dirty="0">
                <a:latin typeface="Neutraface Text Bold" panose="02000800040000020004" pitchFamily="2" charset="0"/>
              </a:rPr>
              <a:t>d</a:t>
            </a:r>
            <a:r>
              <a:rPr lang="en" altLang="zh-CN" sz="2800" dirty="0">
                <a:latin typeface="Neutraface Text Bold" panose="02000800040000020004" pitchFamily="2" charset="0"/>
              </a:rPr>
              <a:t>riven </a:t>
            </a:r>
            <a:r>
              <a:rPr lang="en" altLang="zh-CN" sz="2800" u="sng" dirty="0">
                <a:latin typeface="Neutraface Text Bold" panose="02000800040000020004" pitchFamily="2" charset="0"/>
              </a:rPr>
              <a:t>A</a:t>
            </a:r>
            <a:r>
              <a:rPr lang="en" altLang="zh-CN" sz="2800" dirty="0">
                <a:latin typeface="Neutraface Text Bold" panose="02000800040000020004" pitchFamily="2" charset="0"/>
              </a:rPr>
              <a:t>utoscaling</a:t>
            </a:r>
            <a:endParaRPr lang="zh-CN" altLang="en-US" sz="2800" dirty="0">
              <a:latin typeface="Neutraface Text Bold" panose="02000800040000020004" pitchFamily="2" charset="0"/>
            </a:endParaRPr>
          </a:p>
        </p:txBody>
      </p:sp>
      <p:pic>
        <p:nvPicPr>
          <p:cNvPr id="10" name="图片 9">
            <a:extLst>
              <a:ext uri="{FF2B5EF4-FFF2-40B4-BE49-F238E27FC236}">
                <a16:creationId xmlns:a16="http://schemas.microsoft.com/office/drawing/2014/main" id="{B108969E-DFC7-B1AC-44B9-FC20223FCF90}"/>
              </a:ext>
            </a:extLst>
          </p:cNvPr>
          <p:cNvPicPr>
            <a:picLocks noChangeAspect="1"/>
          </p:cNvPicPr>
          <p:nvPr/>
        </p:nvPicPr>
        <p:blipFill>
          <a:blip r:embed="rId5"/>
          <a:stretch>
            <a:fillRect/>
          </a:stretch>
        </p:blipFill>
        <p:spPr>
          <a:xfrm>
            <a:off x="-7419423" y="1399543"/>
            <a:ext cx="6731511" cy="5204455"/>
          </a:xfrm>
          <a:prstGeom prst="roundRect">
            <a:avLst>
              <a:gd name="adj" fmla="val 6776"/>
            </a:avLst>
          </a:prstGeom>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21501305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4" name="!!Leveraging cloud-native design">
            <a:extLst>
              <a:ext uri="{FF2B5EF4-FFF2-40B4-BE49-F238E27FC236}">
                <a16:creationId xmlns:a16="http://schemas.microsoft.com/office/drawing/2014/main" id="{DA586D2A-EF3A-C636-B078-DF4AD6AB3027}"/>
              </a:ext>
            </a:extLst>
          </p:cNvPr>
          <p:cNvSpPr txBox="1"/>
          <p:nvPr/>
        </p:nvSpPr>
        <p:spPr>
          <a:xfrm>
            <a:off x="-7815479" y="399596"/>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Optimizing resource allocation</a:t>
            </a:r>
            <a:endParaRPr lang="zh-CN" altLang="en-US" sz="4400" dirty="0">
              <a:solidFill>
                <a:srgbClr val="D3B5E5"/>
              </a:solidFill>
              <a:latin typeface="Neutraface Text Bold" panose="02000800040000020004" pitchFamily="2" charset="0"/>
            </a:endParaRPr>
          </a:p>
        </p:txBody>
      </p:sp>
      <p:sp>
        <p:nvSpPr>
          <p:cNvPr id="5" name="!!Leveraging cloud-native design">
            <a:extLst>
              <a:ext uri="{FF2B5EF4-FFF2-40B4-BE49-F238E27FC236}">
                <a16:creationId xmlns:a16="http://schemas.microsoft.com/office/drawing/2014/main" id="{A04E165F-D05B-8E0D-6F38-1AD9C7A6155D}"/>
              </a:ext>
            </a:extLst>
          </p:cNvPr>
          <p:cNvSpPr txBox="1"/>
          <p:nvPr/>
        </p:nvSpPr>
        <p:spPr>
          <a:xfrm>
            <a:off x="249762" y="399595"/>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Natively Integrated with Kubernetes</a:t>
            </a:r>
            <a:endParaRPr lang="zh-CN" altLang="en-US" sz="4400" dirty="0">
              <a:solidFill>
                <a:srgbClr val="D3B5E5"/>
              </a:solidFill>
              <a:latin typeface="Neutraface Text Bold" panose="02000800040000020004" pitchFamily="2" charset="0"/>
            </a:endParaRPr>
          </a:p>
        </p:txBody>
      </p:sp>
      <p:sp>
        <p:nvSpPr>
          <p:cNvPr id="3" name="文本框 2">
            <a:extLst>
              <a:ext uri="{FF2B5EF4-FFF2-40B4-BE49-F238E27FC236}">
                <a16:creationId xmlns:a16="http://schemas.microsoft.com/office/drawing/2014/main" id="{74BAE9AC-8C30-A7B4-DF29-BF9AE26258BF}"/>
              </a:ext>
            </a:extLst>
          </p:cNvPr>
          <p:cNvSpPr txBox="1"/>
          <p:nvPr/>
        </p:nvSpPr>
        <p:spPr>
          <a:xfrm>
            <a:off x="0" y="1905505"/>
            <a:ext cx="6096000" cy="1200329"/>
          </a:xfrm>
          <a:prstGeom prst="rect">
            <a:avLst/>
          </a:prstGeom>
          <a:noFill/>
        </p:spPr>
        <p:txBody>
          <a:bodyPr wrap="square">
            <a:spAutoFit/>
          </a:bodyPr>
          <a:lstStyle/>
          <a:p>
            <a:pPr algn="ctr"/>
            <a:r>
              <a:rPr lang="en-US" altLang="zh-CN" sz="3600" dirty="0">
                <a:latin typeface="Neutraface Text Bold" panose="02000800040000020004" pitchFamily="2" charset="0"/>
              </a:rPr>
              <a:t>AI</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Model</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CRD</a:t>
            </a:r>
          </a:p>
          <a:p>
            <a:pPr algn="ctr"/>
            <a:r>
              <a:rPr lang="en-US" altLang="zh-CN" sz="3600" dirty="0">
                <a:latin typeface="Neutraface Text Bold" panose="02000800040000020004" pitchFamily="2" charset="0"/>
              </a:rPr>
              <a:t>(Custom</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Resource</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Definition)</a:t>
            </a:r>
          </a:p>
        </p:txBody>
      </p:sp>
      <p:sp>
        <p:nvSpPr>
          <p:cNvPr id="7" name="文本框 6">
            <a:extLst>
              <a:ext uri="{FF2B5EF4-FFF2-40B4-BE49-F238E27FC236}">
                <a16:creationId xmlns:a16="http://schemas.microsoft.com/office/drawing/2014/main" id="{2D75FFE9-C3CC-44CB-230E-C7E27C1EEF2E}"/>
              </a:ext>
            </a:extLst>
          </p:cNvPr>
          <p:cNvSpPr txBox="1"/>
          <p:nvPr/>
        </p:nvSpPr>
        <p:spPr>
          <a:xfrm>
            <a:off x="0" y="3443291"/>
            <a:ext cx="6096000" cy="646331"/>
          </a:xfrm>
          <a:prstGeom prst="rect">
            <a:avLst/>
          </a:prstGeom>
          <a:noFill/>
        </p:spPr>
        <p:txBody>
          <a:bodyPr wrap="square">
            <a:spAutoFit/>
          </a:bodyPr>
          <a:lstStyle/>
          <a:p>
            <a:pPr algn="ctr"/>
            <a:r>
              <a:rPr lang="en-US" altLang="zh-CN" sz="3600" dirty="0">
                <a:latin typeface="Neutraface Text Bold" panose="02000800040000020004" pitchFamily="2" charset="0"/>
              </a:rPr>
              <a:t>and</a:t>
            </a:r>
          </a:p>
        </p:txBody>
      </p:sp>
      <p:sp>
        <p:nvSpPr>
          <p:cNvPr id="8" name="文本框 7">
            <a:extLst>
              <a:ext uri="{FF2B5EF4-FFF2-40B4-BE49-F238E27FC236}">
                <a16:creationId xmlns:a16="http://schemas.microsoft.com/office/drawing/2014/main" id="{71BED08A-E71F-4AD9-F078-D64724320F04}"/>
              </a:ext>
            </a:extLst>
          </p:cNvPr>
          <p:cNvSpPr txBox="1"/>
          <p:nvPr/>
        </p:nvSpPr>
        <p:spPr>
          <a:xfrm>
            <a:off x="0" y="4411690"/>
            <a:ext cx="6096000" cy="1754326"/>
          </a:xfrm>
          <a:prstGeom prst="rect">
            <a:avLst/>
          </a:prstGeom>
          <a:noFill/>
        </p:spPr>
        <p:txBody>
          <a:bodyPr wrap="square">
            <a:spAutoFit/>
          </a:bodyPr>
          <a:lstStyle/>
          <a:p>
            <a:pPr algn="ctr"/>
            <a:r>
              <a:rPr lang="en-US" altLang="zh-CN" sz="3600" dirty="0">
                <a:latin typeface="Neutraface Text Bold" panose="02000800040000020004" pitchFamily="2" charset="0"/>
              </a:rPr>
              <a:t>An</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Operator</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that</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manages</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it</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and</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implements</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its</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functionality</a:t>
            </a:r>
          </a:p>
        </p:txBody>
      </p:sp>
      <p:pic>
        <p:nvPicPr>
          <p:cNvPr id="10" name="图片 9" descr="文本&#10;&#10;描述已自动生成">
            <a:extLst>
              <a:ext uri="{FF2B5EF4-FFF2-40B4-BE49-F238E27FC236}">
                <a16:creationId xmlns:a16="http://schemas.microsoft.com/office/drawing/2014/main" id="{00E9AFFD-EBA2-7243-82E9-9A31402B2ADE}"/>
              </a:ext>
            </a:extLst>
          </p:cNvPr>
          <p:cNvPicPr>
            <a:picLocks noChangeAspect="1"/>
          </p:cNvPicPr>
          <p:nvPr/>
        </p:nvPicPr>
        <p:blipFill>
          <a:blip r:embed="rId3">
            <a:alphaModFix/>
          </a:blip>
          <a:stretch>
            <a:fillRect/>
          </a:stretch>
        </p:blipFill>
        <p:spPr>
          <a:xfrm>
            <a:off x="5791200" y="1794830"/>
            <a:ext cx="6629400" cy="4589584"/>
          </a:xfrm>
          <a:prstGeom prst="rect">
            <a:avLst/>
          </a:prstGeom>
          <a:effectLst>
            <a:outerShdw blurRad="190500" dist="38100" dir="2700000" algn="tl" rotWithShape="0">
              <a:prstClr val="black">
                <a:alpha val="40000"/>
              </a:prstClr>
            </a:outerShdw>
          </a:effectLst>
        </p:spPr>
      </p:pic>
      <p:pic>
        <p:nvPicPr>
          <p:cNvPr id="11" name="图片 10" descr="文本&#10;&#10;描述已自动生成">
            <a:extLst>
              <a:ext uri="{FF2B5EF4-FFF2-40B4-BE49-F238E27FC236}">
                <a16:creationId xmlns:a16="http://schemas.microsoft.com/office/drawing/2014/main" id="{D5D7B850-8DA4-AE0B-4953-BEC3089E2E64}"/>
              </a:ext>
            </a:extLst>
          </p:cNvPr>
          <p:cNvPicPr>
            <a:picLocks noChangeAspect="1"/>
          </p:cNvPicPr>
          <p:nvPr/>
        </p:nvPicPr>
        <p:blipFill>
          <a:blip r:embed="rId4"/>
          <a:stretch>
            <a:fillRect/>
          </a:stretch>
        </p:blipFill>
        <p:spPr>
          <a:xfrm>
            <a:off x="12420600" y="1688831"/>
            <a:ext cx="6519120" cy="4801582"/>
          </a:xfrm>
          <a:prstGeom prst="rect">
            <a:avLst/>
          </a:prstGeom>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15993100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4" name="!!Leveraging cloud-native design">
            <a:extLst>
              <a:ext uri="{FF2B5EF4-FFF2-40B4-BE49-F238E27FC236}">
                <a16:creationId xmlns:a16="http://schemas.microsoft.com/office/drawing/2014/main" id="{DA586D2A-EF3A-C636-B078-DF4AD6AB3027}"/>
              </a:ext>
            </a:extLst>
          </p:cNvPr>
          <p:cNvSpPr txBox="1"/>
          <p:nvPr/>
        </p:nvSpPr>
        <p:spPr>
          <a:xfrm>
            <a:off x="-7815479" y="399596"/>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Optimizing resource allocation</a:t>
            </a:r>
            <a:endParaRPr lang="zh-CN" altLang="en-US" sz="4400" dirty="0">
              <a:solidFill>
                <a:srgbClr val="D3B5E5"/>
              </a:solidFill>
              <a:latin typeface="Neutraface Text Bold" panose="02000800040000020004" pitchFamily="2" charset="0"/>
            </a:endParaRPr>
          </a:p>
        </p:txBody>
      </p:sp>
      <p:sp>
        <p:nvSpPr>
          <p:cNvPr id="5" name="!!Leveraging cloud-native design">
            <a:extLst>
              <a:ext uri="{FF2B5EF4-FFF2-40B4-BE49-F238E27FC236}">
                <a16:creationId xmlns:a16="http://schemas.microsoft.com/office/drawing/2014/main" id="{A04E165F-D05B-8E0D-6F38-1AD9C7A6155D}"/>
              </a:ext>
            </a:extLst>
          </p:cNvPr>
          <p:cNvSpPr txBox="1"/>
          <p:nvPr/>
        </p:nvSpPr>
        <p:spPr>
          <a:xfrm>
            <a:off x="249762" y="399595"/>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Natively Integrated with Kubernetes</a:t>
            </a:r>
            <a:endParaRPr lang="zh-CN" altLang="en-US" sz="4400" dirty="0">
              <a:solidFill>
                <a:srgbClr val="D3B5E5"/>
              </a:solidFill>
              <a:latin typeface="Neutraface Text Bold" panose="02000800040000020004" pitchFamily="2" charset="0"/>
            </a:endParaRPr>
          </a:p>
        </p:txBody>
      </p:sp>
      <p:sp>
        <p:nvSpPr>
          <p:cNvPr id="3" name="文本框 2">
            <a:extLst>
              <a:ext uri="{FF2B5EF4-FFF2-40B4-BE49-F238E27FC236}">
                <a16:creationId xmlns:a16="http://schemas.microsoft.com/office/drawing/2014/main" id="{74BAE9AC-8C30-A7B4-DF29-BF9AE26258BF}"/>
              </a:ext>
            </a:extLst>
          </p:cNvPr>
          <p:cNvSpPr txBox="1"/>
          <p:nvPr/>
        </p:nvSpPr>
        <p:spPr>
          <a:xfrm>
            <a:off x="0" y="1905505"/>
            <a:ext cx="6096000" cy="1200329"/>
          </a:xfrm>
          <a:prstGeom prst="rect">
            <a:avLst/>
          </a:prstGeom>
          <a:noFill/>
        </p:spPr>
        <p:txBody>
          <a:bodyPr wrap="square">
            <a:spAutoFit/>
          </a:bodyPr>
          <a:lstStyle/>
          <a:p>
            <a:pPr algn="ctr"/>
            <a:r>
              <a:rPr lang="en-US" altLang="zh-CN" sz="3600" dirty="0">
                <a:latin typeface="Neutraface Text Bold" panose="02000800040000020004" pitchFamily="2" charset="0"/>
              </a:rPr>
              <a:t>AI</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Model</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CRD</a:t>
            </a:r>
          </a:p>
          <a:p>
            <a:pPr algn="ctr"/>
            <a:r>
              <a:rPr lang="en-US" altLang="zh-CN" sz="3600" dirty="0">
                <a:latin typeface="Neutraface Text Bold" panose="02000800040000020004" pitchFamily="2" charset="0"/>
              </a:rPr>
              <a:t>(Custom</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Resource</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Definition)</a:t>
            </a:r>
          </a:p>
        </p:txBody>
      </p:sp>
      <p:sp>
        <p:nvSpPr>
          <p:cNvPr id="7" name="文本框 6">
            <a:extLst>
              <a:ext uri="{FF2B5EF4-FFF2-40B4-BE49-F238E27FC236}">
                <a16:creationId xmlns:a16="http://schemas.microsoft.com/office/drawing/2014/main" id="{2D75FFE9-C3CC-44CB-230E-C7E27C1EEF2E}"/>
              </a:ext>
            </a:extLst>
          </p:cNvPr>
          <p:cNvSpPr txBox="1"/>
          <p:nvPr/>
        </p:nvSpPr>
        <p:spPr>
          <a:xfrm>
            <a:off x="0" y="3443291"/>
            <a:ext cx="6096000" cy="646331"/>
          </a:xfrm>
          <a:prstGeom prst="rect">
            <a:avLst/>
          </a:prstGeom>
          <a:noFill/>
        </p:spPr>
        <p:txBody>
          <a:bodyPr wrap="square">
            <a:spAutoFit/>
          </a:bodyPr>
          <a:lstStyle/>
          <a:p>
            <a:pPr algn="ctr"/>
            <a:r>
              <a:rPr lang="en-US" altLang="zh-CN" sz="3600" dirty="0">
                <a:latin typeface="Neutraface Text Bold" panose="02000800040000020004" pitchFamily="2" charset="0"/>
              </a:rPr>
              <a:t>and</a:t>
            </a:r>
          </a:p>
        </p:txBody>
      </p:sp>
      <p:sp>
        <p:nvSpPr>
          <p:cNvPr id="8" name="文本框 7">
            <a:extLst>
              <a:ext uri="{FF2B5EF4-FFF2-40B4-BE49-F238E27FC236}">
                <a16:creationId xmlns:a16="http://schemas.microsoft.com/office/drawing/2014/main" id="{71BED08A-E71F-4AD9-F078-D64724320F04}"/>
              </a:ext>
            </a:extLst>
          </p:cNvPr>
          <p:cNvSpPr txBox="1"/>
          <p:nvPr/>
        </p:nvSpPr>
        <p:spPr>
          <a:xfrm>
            <a:off x="0" y="4411690"/>
            <a:ext cx="6096000" cy="1754326"/>
          </a:xfrm>
          <a:prstGeom prst="rect">
            <a:avLst/>
          </a:prstGeom>
          <a:noFill/>
        </p:spPr>
        <p:txBody>
          <a:bodyPr wrap="square">
            <a:spAutoFit/>
          </a:bodyPr>
          <a:lstStyle/>
          <a:p>
            <a:pPr algn="ctr"/>
            <a:r>
              <a:rPr lang="en-US" altLang="zh-CN" sz="3600" dirty="0">
                <a:latin typeface="Neutraface Text Bold" panose="02000800040000020004" pitchFamily="2" charset="0"/>
              </a:rPr>
              <a:t>An</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Operator</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that</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manages</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it</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and</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implements</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its</a:t>
            </a:r>
            <a:r>
              <a:rPr lang="zh-CN" altLang="en-US" sz="3600" dirty="0">
                <a:latin typeface="Neutraface Text Bold" panose="02000800040000020004" pitchFamily="2" charset="0"/>
              </a:rPr>
              <a:t> </a:t>
            </a:r>
            <a:r>
              <a:rPr lang="en-US" altLang="zh-CN" sz="3600" dirty="0">
                <a:latin typeface="Neutraface Text Bold" panose="02000800040000020004" pitchFamily="2" charset="0"/>
              </a:rPr>
              <a:t>functionality</a:t>
            </a:r>
          </a:p>
        </p:txBody>
      </p:sp>
      <p:pic>
        <p:nvPicPr>
          <p:cNvPr id="10" name="图片 9" descr="文本&#10;&#10;描述已自动生成">
            <a:extLst>
              <a:ext uri="{FF2B5EF4-FFF2-40B4-BE49-F238E27FC236}">
                <a16:creationId xmlns:a16="http://schemas.microsoft.com/office/drawing/2014/main" id="{00E9AFFD-EBA2-7243-82E9-9A31402B2ADE}"/>
              </a:ext>
            </a:extLst>
          </p:cNvPr>
          <p:cNvPicPr>
            <a:picLocks noChangeAspect="1"/>
          </p:cNvPicPr>
          <p:nvPr/>
        </p:nvPicPr>
        <p:blipFill>
          <a:blip r:embed="rId3">
            <a:alphaModFix/>
          </a:blip>
          <a:stretch>
            <a:fillRect/>
          </a:stretch>
        </p:blipFill>
        <p:spPr>
          <a:xfrm>
            <a:off x="12384024" y="1794830"/>
            <a:ext cx="6629400" cy="4589584"/>
          </a:xfrm>
          <a:prstGeom prst="rect">
            <a:avLst/>
          </a:prstGeom>
          <a:effectLst>
            <a:outerShdw blurRad="190500" dist="38100" dir="2700000" algn="tl" rotWithShape="0">
              <a:prstClr val="black">
                <a:alpha val="40000"/>
              </a:prstClr>
            </a:outerShdw>
          </a:effectLst>
        </p:spPr>
      </p:pic>
      <p:pic>
        <p:nvPicPr>
          <p:cNvPr id="9" name="图片 8" descr="文本&#10;&#10;描述已自动生成">
            <a:extLst>
              <a:ext uri="{FF2B5EF4-FFF2-40B4-BE49-F238E27FC236}">
                <a16:creationId xmlns:a16="http://schemas.microsoft.com/office/drawing/2014/main" id="{DAC70955-F19F-BE11-1065-22B0EB085601}"/>
              </a:ext>
            </a:extLst>
          </p:cNvPr>
          <p:cNvPicPr>
            <a:picLocks noChangeAspect="1"/>
          </p:cNvPicPr>
          <p:nvPr/>
        </p:nvPicPr>
        <p:blipFill>
          <a:blip r:embed="rId4"/>
          <a:stretch>
            <a:fillRect/>
          </a:stretch>
        </p:blipFill>
        <p:spPr>
          <a:xfrm>
            <a:off x="5864904" y="1688831"/>
            <a:ext cx="6519120" cy="4801582"/>
          </a:xfrm>
          <a:prstGeom prst="rect">
            <a:avLst/>
          </a:prstGeom>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1810536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4" name="!!Leveraging cloud-native design">
            <a:extLst>
              <a:ext uri="{FF2B5EF4-FFF2-40B4-BE49-F238E27FC236}">
                <a16:creationId xmlns:a16="http://schemas.microsoft.com/office/drawing/2014/main" id="{DA586D2A-EF3A-C636-B078-DF4AD6AB3027}"/>
              </a:ext>
            </a:extLst>
          </p:cNvPr>
          <p:cNvSpPr txBox="1"/>
          <p:nvPr/>
        </p:nvSpPr>
        <p:spPr>
          <a:xfrm>
            <a:off x="-7815479" y="399596"/>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Optimizing resource allocation</a:t>
            </a:r>
            <a:endParaRPr lang="zh-CN" altLang="en-US" sz="4400" dirty="0">
              <a:solidFill>
                <a:srgbClr val="D3B5E5"/>
              </a:solidFill>
              <a:latin typeface="Neutraface Text Bold" panose="02000800040000020004" pitchFamily="2" charset="0"/>
            </a:endParaRPr>
          </a:p>
        </p:txBody>
      </p:sp>
      <p:sp>
        <p:nvSpPr>
          <p:cNvPr id="5" name="!!Leveraging cloud-native design">
            <a:extLst>
              <a:ext uri="{FF2B5EF4-FFF2-40B4-BE49-F238E27FC236}">
                <a16:creationId xmlns:a16="http://schemas.microsoft.com/office/drawing/2014/main" id="{A04E165F-D05B-8E0D-6F38-1AD9C7A6155D}"/>
              </a:ext>
            </a:extLst>
          </p:cNvPr>
          <p:cNvSpPr txBox="1"/>
          <p:nvPr/>
        </p:nvSpPr>
        <p:spPr>
          <a:xfrm>
            <a:off x="249762" y="399595"/>
            <a:ext cx="9904891" cy="769441"/>
          </a:xfrm>
          <a:prstGeom prst="rect">
            <a:avLst/>
          </a:prstGeom>
          <a:noFill/>
        </p:spPr>
        <p:txBody>
          <a:bodyPr wrap="square">
            <a:spAutoFit/>
          </a:bodyPr>
          <a:lstStyle/>
          <a:p>
            <a:r>
              <a:rPr lang="en" altLang="zh-CN" sz="4400" dirty="0">
                <a:solidFill>
                  <a:srgbClr val="D3B5E5"/>
                </a:solidFill>
                <a:latin typeface="Neutraface Text Bold" panose="02000800040000020004" pitchFamily="2" charset="0"/>
              </a:rPr>
              <a:t>Natively Integrated with Kubernetes</a:t>
            </a:r>
            <a:endParaRPr lang="zh-CN" altLang="en-US" sz="4400" dirty="0">
              <a:solidFill>
                <a:srgbClr val="D3B5E5"/>
              </a:solidFill>
              <a:latin typeface="Neutraface Text Bold" panose="02000800040000020004" pitchFamily="2" charset="0"/>
            </a:endParaRPr>
          </a:p>
        </p:txBody>
      </p:sp>
      <p:pic>
        <p:nvPicPr>
          <p:cNvPr id="3" name="图片 2" descr="文本&#10;&#10;描述已自动生成">
            <a:extLst>
              <a:ext uri="{FF2B5EF4-FFF2-40B4-BE49-F238E27FC236}">
                <a16:creationId xmlns:a16="http://schemas.microsoft.com/office/drawing/2014/main" id="{084BF7CB-F12B-C9AF-E2FE-9F4959C3BF11}"/>
              </a:ext>
            </a:extLst>
          </p:cNvPr>
          <p:cNvPicPr>
            <a:picLocks noChangeAspect="1"/>
          </p:cNvPicPr>
          <p:nvPr/>
        </p:nvPicPr>
        <p:blipFill>
          <a:blip r:embed="rId3"/>
          <a:stretch>
            <a:fillRect/>
          </a:stretch>
        </p:blipFill>
        <p:spPr>
          <a:xfrm>
            <a:off x="12192000" y="1688831"/>
            <a:ext cx="6519120" cy="4801582"/>
          </a:xfrm>
          <a:prstGeom prst="rect">
            <a:avLst/>
          </a:prstGeom>
          <a:effectLst>
            <a:outerShdw blurRad="190500" dist="38100" dir="2700000" algn="tl" rotWithShape="0">
              <a:prstClr val="black">
                <a:alpha val="40000"/>
              </a:prstClr>
            </a:outerShdw>
          </a:effectLst>
        </p:spPr>
      </p:pic>
      <p:sp>
        <p:nvSpPr>
          <p:cNvPr id="10" name="文本框 9">
            <a:extLst>
              <a:ext uri="{FF2B5EF4-FFF2-40B4-BE49-F238E27FC236}">
                <a16:creationId xmlns:a16="http://schemas.microsoft.com/office/drawing/2014/main" id="{B20A43CB-4E6F-BA16-5627-821888E5EBAE}"/>
              </a:ext>
            </a:extLst>
          </p:cNvPr>
          <p:cNvSpPr txBox="1"/>
          <p:nvPr/>
        </p:nvSpPr>
        <p:spPr>
          <a:xfrm>
            <a:off x="1522063" y="3075057"/>
            <a:ext cx="9147874" cy="707886"/>
          </a:xfrm>
          <a:prstGeom prst="rect">
            <a:avLst/>
          </a:prstGeom>
          <a:noFill/>
        </p:spPr>
        <p:txBody>
          <a:bodyPr wrap="square">
            <a:spAutoFit/>
          </a:bodyPr>
          <a:lstStyle/>
          <a:p>
            <a:pPr algn="ctr"/>
            <a:r>
              <a:rPr lang="en-US" altLang="zh-CN" sz="4000" dirty="0">
                <a:latin typeface="Neutraface Text Bold" panose="02000800040000020004" pitchFamily="2" charset="0"/>
              </a:rPr>
              <a:t>Video: </a:t>
            </a:r>
            <a:r>
              <a:rPr lang="zh-CN" altLang="en-US" sz="4000" dirty="0">
                <a:latin typeface="Neutraface Text Bold" panose="02000800040000020004" pitchFamily="2" charset="0"/>
              </a:rPr>
              <a:t>https://youtu.be/KGiBRXiiWxE</a:t>
            </a:r>
          </a:p>
        </p:txBody>
      </p:sp>
    </p:spTree>
    <p:extLst>
      <p:ext uri="{BB962C8B-B14F-4D97-AF65-F5344CB8AC3E}">
        <p14:creationId xmlns:p14="http://schemas.microsoft.com/office/powerpoint/2010/main" val="346266482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BADEDE-258F-1976-C985-FC9F1936DC5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2000"/>
                    </a14:imgEffect>
                  </a14:imgLayer>
                </a14:imgProps>
              </a:ext>
            </a:extLst>
          </a:blip>
          <a:srcRect t="21291" b="21291"/>
          <a:stretch/>
        </p:blipFill>
        <p:spPr>
          <a:xfrm>
            <a:off x="0" y="-275771"/>
            <a:ext cx="12424228" cy="7442115"/>
          </a:xfrm>
          <a:prstGeom prst="rect">
            <a:avLst/>
          </a:prstGeom>
          <a:effectLst>
            <a:outerShdw blurRad="50800" dist="50800" dir="5400000" algn="ctr" rotWithShape="0">
              <a:srgbClr val="000000"/>
            </a:outerShdw>
          </a:effectLst>
        </p:spPr>
      </p:pic>
      <p:sp>
        <p:nvSpPr>
          <p:cNvPr id="2" name="标题 1">
            <a:extLst>
              <a:ext uri="{FF2B5EF4-FFF2-40B4-BE49-F238E27FC236}">
                <a16:creationId xmlns:a16="http://schemas.microsoft.com/office/drawing/2014/main" id="{3D56FDBC-F32C-5204-1847-91834ABFBB29}"/>
              </a:ext>
            </a:extLst>
          </p:cNvPr>
          <p:cNvSpPr>
            <a:spLocks noGrp="1"/>
          </p:cNvSpPr>
          <p:nvPr>
            <p:ph type="ctrTitle"/>
          </p:nvPr>
        </p:nvSpPr>
        <p:spPr>
          <a:xfrm>
            <a:off x="451467" y="3498114"/>
            <a:ext cx="9442162" cy="3359886"/>
          </a:xfrm>
        </p:spPr>
        <p:txBody>
          <a:bodyPr>
            <a:noAutofit/>
          </a:bodyPr>
          <a:lstStyle/>
          <a:p>
            <a:pPr algn="l"/>
            <a:r>
              <a:rPr kumimoji="1" lang="en" altLang="zh-CN"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rPr>
              <a:t>Technology Selection</a:t>
            </a:r>
            <a:endParaRPr kumimoji="1" lang="zh-CN" altLang="en-US"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endParaRPr>
          </a:p>
        </p:txBody>
      </p:sp>
      <p:cxnSp>
        <p:nvCxnSpPr>
          <p:cNvPr id="8" name="直线连接符 7">
            <a:extLst>
              <a:ext uri="{FF2B5EF4-FFF2-40B4-BE49-F238E27FC236}">
                <a16:creationId xmlns:a16="http://schemas.microsoft.com/office/drawing/2014/main" id="{0F8314B3-A2CC-5799-F11E-2CA428414B23}"/>
              </a:ext>
            </a:extLst>
          </p:cNvPr>
          <p:cNvCxnSpPr>
            <a:cxnSpLocks/>
          </p:cNvCxnSpPr>
          <p:nvPr/>
        </p:nvCxnSpPr>
        <p:spPr>
          <a:xfrm>
            <a:off x="451467" y="3749855"/>
            <a:ext cx="2327592" cy="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61675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线连接符 5">
            <a:extLst>
              <a:ext uri="{FF2B5EF4-FFF2-40B4-BE49-F238E27FC236}">
                <a16:creationId xmlns:a16="http://schemas.microsoft.com/office/drawing/2014/main" id="{9E470BCE-CF67-0B79-0D5F-3DCDCCCE11FA}"/>
              </a:ext>
            </a:extLst>
          </p:cNvPr>
          <p:cNvCxnSpPr>
            <a:cxnSpLocks/>
          </p:cNvCxnSpPr>
          <p:nvPr/>
        </p:nvCxnSpPr>
        <p:spPr>
          <a:xfrm>
            <a:off x="249762" y="1399543"/>
            <a:ext cx="1023226"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4" name="!!Leveraging cloud-native design">
            <a:extLst>
              <a:ext uri="{FF2B5EF4-FFF2-40B4-BE49-F238E27FC236}">
                <a16:creationId xmlns:a16="http://schemas.microsoft.com/office/drawing/2014/main" id="{DA586D2A-EF3A-C636-B078-DF4AD6AB3027}"/>
              </a:ext>
            </a:extLst>
          </p:cNvPr>
          <p:cNvSpPr txBox="1"/>
          <p:nvPr/>
        </p:nvSpPr>
        <p:spPr>
          <a:xfrm>
            <a:off x="249762" y="399596"/>
            <a:ext cx="9904891" cy="1015663"/>
          </a:xfrm>
          <a:prstGeom prst="rect">
            <a:avLst/>
          </a:prstGeom>
          <a:noFill/>
        </p:spPr>
        <p:txBody>
          <a:bodyPr wrap="square">
            <a:spAutoFit/>
          </a:bodyPr>
          <a:lstStyle/>
          <a:p>
            <a:r>
              <a:rPr lang="en" altLang="zh-CN" sz="6000" dirty="0">
                <a:solidFill>
                  <a:srgbClr val="D3B5E5"/>
                </a:solidFill>
                <a:latin typeface="Neutraface Text Bold" panose="02000800040000020004" pitchFamily="2" charset="0"/>
              </a:rPr>
              <a:t>Istio</a:t>
            </a:r>
            <a:endParaRPr lang="zh-CN" altLang="en-US" sz="6000" dirty="0">
              <a:solidFill>
                <a:srgbClr val="D3B5E5"/>
              </a:solidFill>
              <a:latin typeface="Neutraface Text Bold" panose="02000800040000020004" pitchFamily="2" charset="0"/>
            </a:endParaRPr>
          </a:p>
        </p:txBody>
      </p:sp>
      <p:pic>
        <p:nvPicPr>
          <p:cNvPr id="7" name="图形 6">
            <a:extLst>
              <a:ext uri="{FF2B5EF4-FFF2-40B4-BE49-F238E27FC236}">
                <a16:creationId xmlns:a16="http://schemas.microsoft.com/office/drawing/2014/main" id="{A2DD9CB9-6FC3-7E43-0BEC-F859171D0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5338" y="1793451"/>
            <a:ext cx="4041322" cy="1979423"/>
          </a:xfrm>
          <a:prstGeom prst="rect">
            <a:avLst/>
          </a:prstGeom>
        </p:spPr>
      </p:pic>
      <p:sp>
        <p:nvSpPr>
          <p:cNvPr id="14" name="文本框 13">
            <a:extLst>
              <a:ext uri="{FF2B5EF4-FFF2-40B4-BE49-F238E27FC236}">
                <a16:creationId xmlns:a16="http://schemas.microsoft.com/office/drawing/2014/main" id="{302A040D-A997-D37E-CD7F-B189AF448024}"/>
              </a:ext>
            </a:extLst>
          </p:cNvPr>
          <p:cNvSpPr txBox="1"/>
          <p:nvPr/>
        </p:nvSpPr>
        <p:spPr>
          <a:xfrm>
            <a:off x="1835059" y="4151066"/>
            <a:ext cx="8521881" cy="2246769"/>
          </a:xfrm>
          <a:prstGeom prst="rect">
            <a:avLst/>
          </a:prstGeom>
          <a:noFill/>
        </p:spPr>
        <p:txBody>
          <a:bodyPr wrap="square">
            <a:spAutoFit/>
          </a:bodyPr>
          <a:lstStyle/>
          <a:p>
            <a:pPr algn="just"/>
            <a:r>
              <a:rPr lang="en" altLang="zh-CN" sz="2800" dirty="0">
                <a:solidFill>
                  <a:schemeClr val="bg2">
                    <a:lumMod val="50000"/>
                  </a:schemeClr>
                </a:solidFill>
                <a:latin typeface="Neutraface Text Bold" panose="02000800040000020004" pitchFamily="2" charset="0"/>
              </a:rPr>
              <a:t>Istio extends Kubernetes to establish a programmable, application-aware network. Working with both Kubernetes and traditional workloads, Istio brings standard, universal traffic management, telemetry, and security to complex deployments.</a:t>
            </a:r>
            <a:endParaRPr lang="zh-CN" altLang="en-US" sz="2800" dirty="0">
              <a:solidFill>
                <a:schemeClr val="bg2">
                  <a:lumMod val="50000"/>
                </a:schemeClr>
              </a:solidFill>
              <a:latin typeface="Neutraface Text Bold" panose="02000800040000020004" pitchFamily="2" charset="0"/>
            </a:endParaRPr>
          </a:p>
        </p:txBody>
      </p:sp>
      <p:sp>
        <p:nvSpPr>
          <p:cNvPr id="18" name="文本框 17">
            <a:extLst>
              <a:ext uri="{FF2B5EF4-FFF2-40B4-BE49-F238E27FC236}">
                <a16:creationId xmlns:a16="http://schemas.microsoft.com/office/drawing/2014/main" id="{82EFE292-DE24-8DEC-344F-33240E0B9448}"/>
              </a:ext>
            </a:extLst>
          </p:cNvPr>
          <p:cNvSpPr txBox="1"/>
          <p:nvPr/>
        </p:nvSpPr>
        <p:spPr>
          <a:xfrm>
            <a:off x="293079" y="13333408"/>
            <a:ext cx="6103088" cy="1754326"/>
          </a:xfrm>
          <a:prstGeom prst="rect">
            <a:avLst/>
          </a:prstGeom>
          <a:noFill/>
        </p:spPr>
        <p:txBody>
          <a:bodyPr wrap="square">
            <a:spAutoFit/>
          </a:bodyPr>
          <a:lstStyle/>
          <a:p>
            <a:pPr marL="514350" indent="-514350">
              <a:buAutoNum type="arabicPeriod"/>
            </a:pPr>
            <a:r>
              <a:rPr lang="en" altLang="zh-CN" sz="3600" b="1" dirty="0">
                <a:effectLst/>
                <a:latin typeface="Neutraface Text Bold" panose="02000800040000020004" pitchFamily="2" charset="0"/>
              </a:rPr>
              <a:t>Intercepting Requests for Middleware</a:t>
            </a:r>
          </a:p>
          <a:p>
            <a:pPr marL="514350" indent="-514350">
              <a:buAutoNum type="arabicPeriod"/>
            </a:pPr>
            <a:r>
              <a:rPr lang="en" altLang="zh-CN" sz="3600" b="1" dirty="0">
                <a:effectLst/>
                <a:latin typeface="Neutraface Text Bold" panose="02000800040000020004" pitchFamily="2" charset="0"/>
              </a:rPr>
              <a:t>Observability</a:t>
            </a:r>
            <a:endParaRPr lang="zh-CN" altLang="en-US" sz="3600" dirty="0">
              <a:latin typeface="Neutraface Text Bold" panose="02000800040000020004" pitchFamily="2" charset="0"/>
            </a:endParaRPr>
          </a:p>
        </p:txBody>
      </p:sp>
      <p:pic>
        <p:nvPicPr>
          <p:cNvPr id="19" name="图片 18">
            <a:extLst>
              <a:ext uri="{FF2B5EF4-FFF2-40B4-BE49-F238E27FC236}">
                <a16:creationId xmlns:a16="http://schemas.microsoft.com/office/drawing/2014/main" id="{71939D96-E458-ADC2-B72C-53780D13D6FD}"/>
              </a:ext>
            </a:extLst>
          </p:cNvPr>
          <p:cNvPicPr>
            <a:picLocks noChangeAspect="1"/>
          </p:cNvPicPr>
          <p:nvPr/>
        </p:nvPicPr>
        <p:blipFill>
          <a:blip r:embed="rId5"/>
          <a:stretch>
            <a:fillRect/>
          </a:stretch>
        </p:blipFill>
        <p:spPr>
          <a:xfrm>
            <a:off x="13809338" y="968386"/>
            <a:ext cx="5795833" cy="4921227"/>
          </a:xfrm>
          <a:prstGeom prst="rect">
            <a:avLst/>
          </a:prstGeom>
        </p:spPr>
      </p:pic>
    </p:spTree>
    <p:extLst>
      <p:ext uri="{BB962C8B-B14F-4D97-AF65-F5344CB8AC3E}">
        <p14:creationId xmlns:p14="http://schemas.microsoft.com/office/powerpoint/2010/main" val="3858863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everaging cloud-native design">
            <a:extLst>
              <a:ext uri="{FF2B5EF4-FFF2-40B4-BE49-F238E27FC236}">
                <a16:creationId xmlns:a16="http://schemas.microsoft.com/office/drawing/2014/main" id="{DA586D2A-EF3A-C636-B078-DF4AD6AB3027}"/>
              </a:ext>
            </a:extLst>
          </p:cNvPr>
          <p:cNvSpPr txBox="1"/>
          <p:nvPr/>
        </p:nvSpPr>
        <p:spPr>
          <a:xfrm>
            <a:off x="249762" y="399596"/>
            <a:ext cx="9904891" cy="1015663"/>
          </a:xfrm>
          <a:prstGeom prst="rect">
            <a:avLst/>
          </a:prstGeom>
          <a:noFill/>
        </p:spPr>
        <p:txBody>
          <a:bodyPr wrap="square">
            <a:spAutoFit/>
          </a:bodyPr>
          <a:lstStyle/>
          <a:p>
            <a:r>
              <a:rPr lang="en" altLang="zh-CN" sz="6000" dirty="0">
                <a:solidFill>
                  <a:srgbClr val="D3B5E5"/>
                </a:solidFill>
                <a:latin typeface="Neutraface Text Bold" panose="02000800040000020004" pitchFamily="2" charset="0"/>
              </a:rPr>
              <a:t>Istio</a:t>
            </a:r>
            <a:endParaRPr lang="zh-CN" altLang="en-US" sz="6000" dirty="0">
              <a:solidFill>
                <a:srgbClr val="D3B5E5"/>
              </a:solidFill>
              <a:latin typeface="Neutraface Text Bold" panose="02000800040000020004" pitchFamily="2" charset="0"/>
            </a:endParaRPr>
          </a:p>
        </p:txBody>
      </p:sp>
      <p:pic>
        <p:nvPicPr>
          <p:cNvPr id="7" name="图形 6">
            <a:extLst>
              <a:ext uri="{FF2B5EF4-FFF2-40B4-BE49-F238E27FC236}">
                <a16:creationId xmlns:a16="http://schemas.microsoft.com/office/drawing/2014/main" id="{A2DD9CB9-6FC3-7E43-0BEC-F859171D0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0885" y="2000707"/>
            <a:ext cx="4041322" cy="1979423"/>
          </a:xfrm>
          <a:prstGeom prst="rect">
            <a:avLst/>
          </a:prstGeom>
        </p:spPr>
      </p:pic>
      <p:sp>
        <p:nvSpPr>
          <p:cNvPr id="9" name="文本框 8">
            <a:extLst>
              <a:ext uri="{FF2B5EF4-FFF2-40B4-BE49-F238E27FC236}">
                <a16:creationId xmlns:a16="http://schemas.microsoft.com/office/drawing/2014/main" id="{F84E22E7-E050-8F9E-99F2-321B5047443D}"/>
              </a:ext>
            </a:extLst>
          </p:cNvPr>
          <p:cNvSpPr txBox="1"/>
          <p:nvPr/>
        </p:nvSpPr>
        <p:spPr>
          <a:xfrm>
            <a:off x="293079" y="4581294"/>
            <a:ext cx="6103088" cy="1200329"/>
          </a:xfrm>
          <a:prstGeom prst="rect">
            <a:avLst/>
          </a:prstGeom>
          <a:noFill/>
        </p:spPr>
        <p:txBody>
          <a:bodyPr wrap="square">
            <a:spAutoFit/>
          </a:bodyPr>
          <a:lstStyle/>
          <a:p>
            <a:pPr algn="ctr"/>
            <a:r>
              <a:rPr lang="en" altLang="zh-CN" sz="3600" b="1" dirty="0">
                <a:gradFill flip="none" rotWithShape="1">
                  <a:gsLst>
                    <a:gs pos="0">
                      <a:srgbClr val="BBE7FE"/>
                    </a:gs>
                    <a:gs pos="59000">
                      <a:srgbClr val="D3B5E5"/>
                    </a:gs>
                    <a:gs pos="100000">
                      <a:srgbClr val="D3B5E5"/>
                    </a:gs>
                  </a:gsLst>
                  <a:lin ang="8100000" scaled="1"/>
                  <a:tileRect/>
                </a:gradFill>
                <a:effectLst/>
                <a:latin typeface="Neutraface Text Bold" panose="02000800040000020004" pitchFamily="2" charset="0"/>
              </a:rPr>
              <a:t>Intercepting Requests for Middleware</a:t>
            </a:r>
            <a:endParaRPr lang="zh-CN" altLang="en-US" sz="3600" dirty="0">
              <a:latin typeface="Neutraface Text Bold" panose="02000800040000020004" pitchFamily="2" charset="0"/>
            </a:endParaRPr>
          </a:p>
        </p:txBody>
      </p:sp>
      <p:pic>
        <p:nvPicPr>
          <p:cNvPr id="10" name="图片 9">
            <a:extLst>
              <a:ext uri="{FF2B5EF4-FFF2-40B4-BE49-F238E27FC236}">
                <a16:creationId xmlns:a16="http://schemas.microsoft.com/office/drawing/2014/main" id="{086F72C1-C4E7-F998-F37D-0FFEDD1EF31E}"/>
              </a:ext>
            </a:extLst>
          </p:cNvPr>
          <p:cNvPicPr>
            <a:picLocks noChangeAspect="1"/>
          </p:cNvPicPr>
          <p:nvPr/>
        </p:nvPicPr>
        <p:blipFill>
          <a:blip r:embed="rId5"/>
          <a:stretch>
            <a:fillRect/>
          </a:stretch>
        </p:blipFill>
        <p:spPr>
          <a:xfrm>
            <a:off x="6396167" y="968386"/>
            <a:ext cx="5795833" cy="4921227"/>
          </a:xfrm>
          <a:prstGeom prst="rect">
            <a:avLst/>
          </a:prstGeom>
        </p:spPr>
      </p:pic>
      <p:sp>
        <p:nvSpPr>
          <p:cNvPr id="3" name="文本框 2">
            <a:extLst>
              <a:ext uri="{FF2B5EF4-FFF2-40B4-BE49-F238E27FC236}">
                <a16:creationId xmlns:a16="http://schemas.microsoft.com/office/drawing/2014/main" id="{721B4880-CBCF-1D1C-8FA5-16AE4E2714D3}"/>
              </a:ext>
            </a:extLst>
          </p:cNvPr>
          <p:cNvSpPr txBox="1"/>
          <p:nvPr/>
        </p:nvSpPr>
        <p:spPr>
          <a:xfrm>
            <a:off x="-9105766" y="4151066"/>
            <a:ext cx="8521881" cy="2246769"/>
          </a:xfrm>
          <a:prstGeom prst="rect">
            <a:avLst/>
          </a:prstGeom>
          <a:noFill/>
        </p:spPr>
        <p:txBody>
          <a:bodyPr wrap="square">
            <a:spAutoFit/>
          </a:bodyPr>
          <a:lstStyle/>
          <a:p>
            <a:pPr algn="just"/>
            <a:r>
              <a:rPr lang="en" altLang="zh-CN" sz="2800" dirty="0">
                <a:solidFill>
                  <a:schemeClr val="bg2">
                    <a:lumMod val="50000"/>
                  </a:schemeClr>
                </a:solidFill>
                <a:latin typeface="Neutraface Text Bold" panose="02000800040000020004" pitchFamily="2" charset="0"/>
              </a:rPr>
              <a:t>Istio extends Kubernetes to establish a programmable, application-aware network. Working with both Kubernetes and traditional workloads, Istio brings standard, universal traffic management, telemetry, and security to complex deployments.</a:t>
            </a:r>
            <a:endParaRPr lang="zh-CN" altLang="en-US" sz="2800" dirty="0">
              <a:solidFill>
                <a:schemeClr val="bg2">
                  <a:lumMod val="50000"/>
                </a:schemeClr>
              </a:solidFill>
              <a:latin typeface="Neutraface Text Bold" panose="02000800040000020004" pitchFamily="2" charset="0"/>
            </a:endParaRPr>
          </a:p>
        </p:txBody>
      </p:sp>
      <p:cxnSp>
        <p:nvCxnSpPr>
          <p:cNvPr id="5" name="!!直线连接符 5">
            <a:extLst>
              <a:ext uri="{FF2B5EF4-FFF2-40B4-BE49-F238E27FC236}">
                <a16:creationId xmlns:a16="http://schemas.microsoft.com/office/drawing/2014/main" id="{CE12E70A-E9CC-A8B2-8E7F-671AD0944BC9}"/>
              </a:ext>
            </a:extLst>
          </p:cNvPr>
          <p:cNvCxnSpPr>
            <a:cxnSpLocks/>
          </p:cNvCxnSpPr>
          <p:nvPr/>
        </p:nvCxnSpPr>
        <p:spPr>
          <a:xfrm>
            <a:off x="249762" y="1399543"/>
            <a:ext cx="1023226"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2" name="!!Leveraging cloud-native design">
            <a:extLst>
              <a:ext uri="{FF2B5EF4-FFF2-40B4-BE49-F238E27FC236}">
                <a16:creationId xmlns:a16="http://schemas.microsoft.com/office/drawing/2014/main" id="{CA1402B6-BCEC-D161-CA8A-11F4DB6EA6D1}"/>
              </a:ext>
            </a:extLst>
          </p:cNvPr>
          <p:cNvSpPr txBox="1"/>
          <p:nvPr/>
        </p:nvSpPr>
        <p:spPr>
          <a:xfrm>
            <a:off x="0" y="-1416622"/>
            <a:ext cx="8400469" cy="1015663"/>
          </a:xfrm>
          <a:prstGeom prst="rect">
            <a:avLst/>
          </a:prstGeom>
          <a:noFill/>
        </p:spPr>
        <p:txBody>
          <a:bodyPr wrap="square">
            <a:spAutoFit/>
          </a:bodyPr>
          <a:lstStyle/>
          <a:p>
            <a:pPr algn="ctr"/>
            <a:r>
              <a:rPr lang="en" altLang="zh-CN" sz="6000" dirty="0">
                <a:solidFill>
                  <a:srgbClr val="D3B5E5"/>
                </a:solidFill>
                <a:latin typeface="Neutraface Text Bold" panose="02000800040000020004" pitchFamily="2" charset="0"/>
              </a:rPr>
              <a:t>Programming Languages</a:t>
            </a:r>
            <a:endParaRPr lang="zh-CN" altLang="en-US" sz="6000" dirty="0">
              <a:solidFill>
                <a:srgbClr val="D3B5E5"/>
              </a:solidFill>
              <a:latin typeface="Neutraface Text Bold" panose="02000800040000020004" pitchFamily="2" charset="0"/>
            </a:endParaRPr>
          </a:p>
        </p:txBody>
      </p:sp>
    </p:spTree>
    <p:extLst>
      <p:ext uri="{BB962C8B-B14F-4D97-AF65-F5344CB8AC3E}">
        <p14:creationId xmlns:p14="http://schemas.microsoft.com/office/powerpoint/2010/main" val="21446116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线连接符 5">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4" name="!!Leveraging cloud-native design">
            <a:extLst>
              <a:ext uri="{FF2B5EF4-FFF2-40B4-BE49-F238E27FC236}">
                <a16:creationId xmlns:a16="http://schemas.microsoft.com/office/drawing/2014/main" id="{DA586D2A-EF3A-C636-B078-DF4AD6AB3027}"/>
              </a:ext>
            </a:extLst>
          </p:cNvPr>
          <p:cNvSpPr txBox="1"/>
          <p:nvPr/>
        </p:nvSpPr>
        <p:spPr>
          <a:xfrm>
            <a:off x="0" y="290547"/>
            <a:ext cx="8400469" cy="1015663"/>
          </a:xfrm>
          <a:prstGeom prst="rect">
            <a:avLst/>
          </a:prstGeom>
          <a:noFill/>
        </p:spPr>
        <p:txBody>
          <a:bodyPr wrap="square">
            <a:spAutoFit/>
          </a:bodyPr>
          <a:lstStyle/>
          <a:p>
            <a:pPr algn="ctr"/>
            <a:r>
              <a:rPr lang="en" altLang="zh-CN" sz="6000" dirty="0">
                <a:solidFill>
                  <a:srgbClr val="D3B5E5"/>
                </a:solidFill>
                <a:latin typeface="Neutraface Text Bold" panose="02000800040000020004" pitchFamily="2" charset="0"/>
              </a:rPr>
              <a:t>Programming Languages</a:t>
            </a:r>
            <a:endParaRPr lang="zh-CN" altLang="en-US" sz="6000" dirty="0">
              <a:solidFill>
                <a:srgbClr val="D3B5E5"/>
              </a:solidFill>
              <a:latin typeface="Neutraface Text Bold" panose="02000800040000020004" pitchFamily="2" charset="0"/>
            </a:endParaRPr>
          </a:p>
        </p:txBody>
      </p:sp>
      <p:pic>
        <p:nvPicPr>
          <p:cNvPr id="12" name="图片 11" descr="徽标&#10;&#10;描述已自动生成">
            <a:extLst>
              <a:ext uri="{FF2B5EF4-FFF2-40B4-BE49-F238E27FC236}">
                <a16:creationId xmlns:a16="http://schemas.microsoft.com/office/drawing/2014/main" id="{22AD0A82-7B4F-676F-68D6-E1C1C3C19656}"/>
              </a:ext>
            </a:extLst>
          </p:cNvPr>
          <p:cNvPicPr>
            <a:picLocks noChangeAspect="1"/>
          </p:cNvPicPr>
          <p:nvPr/>
        </p:nvPicPr>
        <p:blipFill>
          <a:blip r:embed="rId3"/>
          <a:stretch>
            <a:fillRect/>
          </a:stretch>
        </p:blipFill>
        <p:spPr>
          <a:xfrm>
            <a:off x="5971674" y="1738062"/>
            <a:ext cx="2088281" cy="1849855"/>
          </a:xfrm>
          <a:prstGeom prst="rect">
            <a:avLst/>
          </a:prstGeom>
        </p:spPr>
      </p:pic>
      <p:sp>
        <p:nvSpPr>
          <p:cNvPr id="14" name="文本框 13">
            <a:extLst>
              <a:ext uri="{FF2B5EF4-FFF2-40B4-BE49-F238E27FC236}">
                <a16:creationId xmlns:a16="http://schemas.microsoft.com/office/drawing/2014/main" id="{635C8F0B-20DF-F3B3-8F37-BC386CC317B0}"/>
              </a:ext>
            </a:extLst>
          </p:cNvPr>
          <p:cNvSpPr txBox="1"/>
          <p:nvPr/>
        </p:nvSpPr>
        <p:spPr>
          <a:xfrm>
            <a:off x="1468962" y="1924871"/>
            <a:ext cx="3453063" cy="584775"/>
          </a:xfrm>
          <a:prstGeom prst="rect">
            <a:avLst/>
          </a:prstGeom>
          <a:noFill/>
        </p:spPr>
        <p:txBody>
          <a:bodyPr wrap="square">
            <a:spAutoFit/>
          </a:bodyPr>
          <a:lstStyle/>
          <a:p>
            <a:pPr algn="ctr"/>
            <a:r>
              <a:rPr lang="en" altLang="zh-CN" sz="3200" dirty="0">
                <a:latin typeface="Neutraface Text Bold" panose="02000800040000020004" pitchFamily="2" charset="0"/>
              </a:rPr>
              <a:t>Main API Service</a:t>
            </a:r>
            <a:endParaRPr lang="zh-CN" altLang="en-US" sz="3200" dirty="0">
              <a:latin typeface="Neutraface Text Bold" panose="02000800040000020004" pitchFamily="2" charset="0"/>
            </a:endParaRPr>
          </a:p>
        </p:txBody>
      </p:sp>
      <p:sp>
        <p:nvSpPr>
          <p:cNvPr id="15" name="文本框 14">
            <a:extLst>
              <a:ext uri="{FF2B5EF4-FFF2-40B4-BE49-F238E27FC236}">
                <a16:creationId xmlns:a16="http://schemas.microsoft.com/office/drawing/2014/main" id="{B292B55A-457D-24FE-DC87-74E1DA086700}"/>
              </a:ext>
            </a:extLst>
          </p:cNvPr>
          <p:cNvSpPr txBox="1"/>
          <p:nvPr/>
        </p:nvSpPr>
        <p:spPr>
          <a:xfrm>
            <a:off x="1468961" y="2755069"/>
            <a:ext cx="3576281" cy="584775"/>
          </a:xfrm>
          <a:prstGeom prst="rect">
            <a:avLst/>
          </a:prstGeom>
          <a:noFill/>
        </p:spPr>
        <p:txBody>
          <a:bodyPr wrap="square">
            <a:spAutoFit/>
          </a:bodyPr>
          <a:lstStyle/>
          <a:p>
            <a:pPr algn="ctr"/>
            <a:r>
              <a:rPr lang="en" altLang="zh-CN" sz="3200" dirty="0">
                <a:latin typeface="Neutraface Text Bold" panose="02000800040000020004" pitchFamily="2" charset="0"/>
              </a:rPr>
              <a:t>AI model operator</a:t>
            </a:r>
            <a:endParaRPr lang="zh-CN" altLang="en-US" sz="3200" dirty="0">
              <a:latin typeface="Neutraface Text Bold" panose="02000800040000020004" pitchFamily="2" charset="0"/>
            </a:endParaRPr>
          </a:p>
        </p:txBody>
      </p:sp>
      <p:cxnSp>
        <p:nvCxnSpPr>
          <p:cNvPr id="17" name="直线连接符 16">
            <a:extLst>
              <a:ext uri="{FF2B5EF4-FFF2-40B4-BE49-F238E27FC236}">
                <a16:creationId xmlns:a16="http://schemas.microsoft.com/office/drawing/2014/main" id="{3DB5C5D9-1B7C-0878-93D3-2A88540F42A9}"/>
              </a:ext>
            </a:extLst>
          </p:cNvPr>
          <p:cNvCxnSpPr>
            <a:cxnSpLocks/>
            <a:stCxn id="14" idx="3"/>
            <a:endCxn id="12" idx="1"/>
          </p:cNvCxnSpPr>
          <p:nvPr/>
        </p:nvCxnSpPr>
        <p:spPr>
          <a:xfrm>
            <a:off x="4922025" y="2217259"/>
            <a:ext cx="1049649" cy="445731"/>
          </a:xfrm>
          <a:prstGeom prst="line">
            <a:avLst/>
          </a:prstGeom>
          <a:ln w="38100">
            <a:solidFill>
              <a:srgbClr val="D3B5E5"/>
            </a:solidFill>
          </a:ln>
        </p:spPr>
        <p:style>
          <a:lnRef idx="2">
            <a:schemeClr val="dk1"/>
          </a:lnRef>
          <a:fillRef idx="0">
            <a:schemeClr val="dk1"/>
          </a:fillRef>
          <a:effectRef idx="1">
            <a:schemeClr val="dk1"/>
          </a:effectRef>
          <a:fontRef idx="minor">
            <a:schemeClr val="tx1"/>
          </a:fontRef>
        </p:style>
      </p:cxnSp>
      <p:cxnSp>
        <p:nvCxnSpPr>
          <p:cNvPr id="20" name="直线连接符 19">
            <a:extLst>
              <a:ext uri="{FF2B5EF4-FFF2-40B4-BE49-F238E27FC236}">
                <a16:creationId xmlns:a16="http://schemas.microsoft.com/office/drawing/2014/main" id="{43EE6D64-1FE2-F7D5-7969-EF8E5758198B}"/>
              </a:ext>
            </a:extLst>
          </p:cNvPr>
          <p:cNvCxnSpPr>
            <a:stCxn id="15" idx="3"/>
            <a:endCxn id="12" idx="1"/>
          </p:cNvCxnSpPr>
          <p:nvPr/>
        </p:nvCxnSpPr>
        <p:spPr>
          <a:xfrm flipV="1">
            <a:off x="5045242" y="2662990"/>
            <a:ext cx="926432" cy="384467"/>
          </a:xfrm>
          <a:prstGeom prst="line">
            <a:avLst/>
          </a:prstGeom>
          <a:ln w="38100">
            <a:solidFill>
              <a:srgbClr val="D3B5E5"/>
            </a:solidFill>
          </a:ln>
        </p:spPr>
        <p:style>
          <a:lnRef idx="2">
            <a:schemeClr val="dk1"/>
          </a:lnRef>
          <a:fillRef idx="0">
            <a:schemeClr val="dk1"/>
          </a:fillRef>
          <a:effectRef idx="1">
            <a:schemeClr val="dk1"/>
          </a:effectRef>
          <a:fontRef idx="minor">
            <a:schemeClr val="tx1"/>
          </a:fontRef>
        </p:style>
      </p:cxnSp>
      <p:sp>
        <p:nvSpPr>
          <p:cNvPr id="21" name="文本框 20">
            <a:extLst>
              <a:ext uri="{FF2B5EF4-FFF2-40B4-BE49-F238E27FC236}">
                <a16:creationId xmlns:a16="http://schemas.microsoft.com/office/drawing/2014/main" id="{7330B416-DC71-4E18-5C8F-E71B4C362CDE}"/>
              </a:ext>
            </a:extLst>
          </p:cNvPr>
          <p:cNvSpPr txBox="1"/>
          <p:nvPr/>
        </p:nvSpPr>
        <p:spPr>
          <a:xfrm>
            <a:off x="1626758" y="3585267"/>
            <a:ext cx="3240492" cy="584775"/>
          </a:xfrm>
          <a:prstGeom prst="rect">
            <a:avLst/>
          </a:prstGeom>
          <a:noFill/>
        </p:spPr>
        <p:txBody>
          <a:bodyPr wrap="square">
            <a:spAutoFit/>
          </a:bodyPr>
          <a:lstStyle/>
          <a:p>
            <a:pPr algn="ctr"/>
            <a:r>
              <a:rPr lang="en" altLang="zh-CN" sz="3200" dirty="0">
                <a:latin typeface="Neutraface Text Bold" panose="02000800040000020004" pitchFamily="2" charset="0"/>
              </a:rPr>
              <a:t>Frontend</a:t>
            </a:r>
            <a:endParaRPr lang="zh-CN" altLang="en-US" sz="3200" dirty="0">
              <a:latin typeface="Neutraface Text Bold" panose="02000800040000020004" pitchFamily="2" charset="0"/>
            </a:endParaRPr>
          </a:p>
        </p:txBody>
      </p:sp>
      <p:sp>
        <p:nvSpPr>
          <p:cNvPr id="22" name="文本框 21">
            <a:extLst>
              <a:ext uri="{FF2B5EF4-FFF2-40B4-BE49-F238E27FC236}">
                <a16:creationId xmlns:a16="http://schemas.microsoft.com/office/drawing/2014/main" id="{1E962D65-4335-7153-55C6-BDE3203C1172}"/>
              </a:ext>
            </a:extLst>
          </p:cNvPr>
          <p:cNvSpPr txBox="1"/>
          <p:nvPr/>
        </p:nvSpPr>
        <p:spPr>
          <a:xfrm>
            <a:off x="1520471" y="4390496"/>
            <a:ext cx="3350043" cy="584775"/>
          </a:xfrm>
          <a:prstGeom prst="rect">
            <a:avLst/>
          </a:prstGeom>
          <a:noFill/>
        </p:spPr>
        <p:txBody>
          <a:bodyPr wrap="square">
            <a:spAutoFit/>
          </a:bodyPr>
          <a:lstStyle/>
          <a:p>
            <a:pPr algn="ctr"/>
            <a:r>
              <a:rPr lang="en" altLang="zh-CN" sz="3200" dirty="0">
                <a:latin typeface="Neutraface Text Bold" panose="02000800040000020004" pitchFamily="2" charset="0"/>
              </a:rPr>
              <a:t>Admin Dashboard</a:t>
            </a:r>
            <a:endParaRPr lang="zh-CN" altLang="en-US" sz="3200" dirty="0">
              <a:latin typeface="Neutraface Text Bold" panose="02000800040000020004" pitchFamily="2" charset="0"/>
            </a:endParaRPr>
          </a:p>
        </p:txBody>
      </p:sp>
      <p:pic>
        <p:nvPicPr>
          <p:cNvPr id="24" name="图形 23">
            <a:extLst>
              <a:ext uri="{FF2B5EF4-FFF2-40B4-BE49-F238E27FC236}">
                <a16:creationId xmlns:a16="http://schemas.microsoft.com/office/drawing/2014/main" id="{5FD71C4F-9C39-0C8E-ADF5-36F013110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8217" y="3881431"/>
            <a:ext cx="2502904" cy="509065"/>
          </a:xfrm>
          <a:prstGeom prst="rect">
            <a:avLst/>
          </a:prstGeom>
        </p:spPr>
      </p:pic>
      <p:pic>
        <p:nvPicPr>
          <p:cNvPr id="26" name="图形 25">
            <a:extLst>
              <a:ext uri="{FF2B5EF4-FFF2-40B4-BE49-F238E27FC236}">
                <a16:creationId xmlns:a16="http://schemas.microsoft.com/office/drawing/2014/main" id="{382852F0-F224-ADAB-AEFB-201DC061AF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1252" y="3560442"/>
            <a:ext cx="1219200" cy="1219200"/>
          </a:xfrm>
          <a:prstGeom prst="rect">
            <a:avLst/>
          </a:prstGeom>
        </p:spPr>
      </p:pic>
      <p:sp>
        <p:nvSpPr>
          <p:cNvPr id="27" name="文本框 26">
            <a:extLst>
              <a:ext uri="{FF2B5EF4-FFF2-40B4-BE49-F238E27FC236}">
                <a16:creationId xmlns:a16="http://schemas.microsoft.com/office/drawing/2014/main" id="{060DE999-E45F-3E6E-E64D-99568DD58174}"/>
              </a:ext>
            </a:extLst>
          </p:cNvPr>
          <p:cNvSpPr txBox="1"/>
          <p:nvPr/>
        </p:nvSpPr>
        <p:spPr>
          <a:xfrm>
            <a:off x="7703924" y="3545018"/>
            <a:ext cx="526106" cy="1107996"/>
          </a:xfrm>
          <a:prstGeom prst="rect">
            <a:avLst/>
          </a:prstGeom>
          <a:noFill/>
        </p:spPr>
        <p:txBody>
          <a:bodyPr wrap="none" rtlCol="0">
            <a:spAutoFit/>
          </a:bodyPr>
          <a:lstStyle/>
          <a:p>
            <a:r>
              <a:rPr kumimoji="1" lang="en-US" altLang="zh-CN" sz="6600" dirty="0">
                <a:latin typeface="Neutraface Text Bold" panose="02000800040000020004" pitchFamily="2" charset="0"/>
              </a:rPr>
              <a:t>/</a:t>
            </a:r>
            <a:endParaRPr kumimoji="1" lang="zh-CN" altLang="en-US" sz="6600" dirty="0">
              <a:latin typeface="Neutraface Text Bold" panose="02000800040000020004" pitchFamily="2" charset="0"/>
            </a:endParaRPr>
          </a:p>
        </p:txBody>
      </p:sp>
      <p:cxnSp>
        <p:nvCxnSpPr>
          <p:cNvPr id="38" name="直线连接符 37">
            <a:extLst>
              <a:ext uri="{FF2B5EF4-FFF2-40B4-BE49-F238E27FC236}">
                <a16:creationId xmlns:a16="http://schemas.microsoft.com/office/drawing/2014/main" id="{D7A7DE5B-EA29-EF02-98AF-85ED574CE484}"/>
              </a:ext>
            </a:extLst>
          </p:cNvPr>
          <p:cNvCxnSpPr>
            <a:cxnSpLocks/>
            <a:endCxn id="21" idx="3"/>
          </p:cNvCxnSpPr>
          <p:nvPr/>
        </p:nvCxnSpPr>
        <p:spPr>
          <a:xfrm flipH="1" flipV="1">
            <a:off x="4867250" y="3877655"/>
            <a:ext cx="1624002" cy="292387"/>
          </a:xfrm>
          <a:prstGeom prst="line">
            <a:avLst/>
          </a:prstGeom>
          <a:ln w="38100">
            <a:solidFill>
              <a:srgbClr val="D3B5E5"/>
            </a:solidFill>
          </a:ln>
        </p:spPr>
        <p:style>
          <a:lnRef idx="2">
            <a:schemeClr val="accent1"/>
          </a:lnRef>
          <a:fillRef idx="0">
            <a:schemeClr val="accent1"/>
          </a:fillRef>
          <a:effectRef idx="1">
            <a:schemeClr val="accent1"/>
          </a:effectRef>
          <a:fontRef idx="minor">
            <a:schemeClr val="tx1"/>
          </a:fontRef>
        </p:style>
      </p:cxnSp>
      <p:cxnSp>
        <p:nvCxnSpPr>
          <p:cNvPr id="40" name="直线连接符 39">
            <a:extLst>
              <a:ext uri="{FF2B5EF4-FFF2-40B4-BE49-F238E27FC236}">
                <a16:creationId xmlns:a16="http://schemas.microsoft.com/office/drawing/2014/main" id="{2C1A2A73-F5E7-9A2E-8526-1C459D9895CF}"/>
              </a:ext>
            </a:extLst>
          </p:cNvPr>
          <p:cNvCxnSpPr>
            <a:endCxn id="22" idx="3"/>
          </p:cNvCxnSpPr>
          <p:nvPr/>
        </p:nvCxnSpPr>
        <p:spPr>
          <a:xfrm flipH="1">
            <a:off x="4870514" y="4170042"/>
            <a:ext cx="1617474" cy="512842"/>
          </a:xfrm>
          <a:prstGeom prst="line">
            <a:avLst/>
          </a:prstGeom>
          <a:ln w="38100">
            <a:solidFill>
              <a:srgbClr val="D3B5E5"/>
            </a:solidFill>
          </a:ln>
        </p:spPr>
        <p:style>
          <a:lnRef idx="2">
            <a:schemeClr val="accent1"/>
          </a:lnRef>
          <a:fillRef idx="0">
            <a:schemeClr val="accent1"/>
          </a:fillRef>
          <a:effectRef idx="1">
            <a:schemeClr val="accent1"/>
          </a:effectRef>
          <a:fontRef idx="minor">
            <a:schemeClr val="tx1"/>
          </a:fontRef>
        </p:style>
      </p:cxnSp>
      <p:pic>
        <p:nvPicPr>
          <p:cNvPr id="44" name="图形 43">
            <a:extLst>
              <a:ext uri="{FF2B5EF4-FFF2-40B4-BE49-F238E27FC236}">
                <a16:creationId xmlns:a16="http://schemas.microsoft.com/office/drawing/2014/main" id="{1E71098B-8892-6FF0-1CB3-346FD83141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87988" y="5317453"/>
            <a:ext cx="3194631" cy="938629"/>
          </a:xfrm>
          <a:prstGeom prst="rect">
            <a:avLst/>
          </a:prstGeom>
        </p:spPr>
      </p:pic>
      <p:sp>
        <p:nvSpPr>
          <p:cNvPr id="46" name="文本框 45">
            <a:extLst>
              <a:ext uri="{FF2B5EF4-FFF2-40B4-BE49-F238E27FC236}">
                <a16:creationId xmlns:a16="http://schemas.microsoft.com/office/drawing/2014/main" id="{9483A29E-8E21-3B28-B15E-3628A331730F}"/>
              </a:ext>
            </a:extLst>
          </p:cNvPr>
          <p:cNvSpPr txBox="1"/>
          <p:nvPr/>
        </p:nvSpPr>
        <p:spPr>
          <a:xfrm>
            <a:off x="1847353" y="5494379"/>
            <a:ext cx="2696277" cy="584775"/>
          </a:xfrm>
          <a:prstGeom prst="rect">
            <a:avLst/>
          </a:prstGeom>
          <a:noFill/>
        </p:spPr>
        <p:txBody>
          <a:bodyPr wrap="square">
            <a:spAutoFit/>
          </a:bodyPr>
          <a:lstStyle/>
          <a:p>
            <a:pPr algn="ctr"/>
            <a:r>
              <a:rPr lang="en" altLang="zh-CN" sz="3200" dirty="0">
                <a:latin typeface="Neutraface Text Bold" panose="02000800040000020004" pitchFamily="2" charset="0"/>
              </a:rPr>
              <a:t>worker node</a:t>
            </a:r>
            <a:endParaRPr lang="zh-CN" altLang="en-US" sz="3200" dirty="0">
              <a:latin typeface="Neutraface Text Bold" panose="02000800040000020004" pitchFamily="2" charset="0"/>
            </a:endParaRPr>
          </a:p>
        </p:txBody>
      </p:sp>
      <p:cxnSp>
        <p:nvCxnSpPr>
          <p:cNvPr id="48" name="直线连接符 47">
            <a:extLst>
              <a:ext uri="{FF2B5EF4-FFF2-40B4-BE49-F238E27FC236}">
                <a16:creationId xmlns:a16="http://schemas.microsoft.com/office/drawing/2014/main" id="{3B0C187A-6A30-4419-38BF-3688BC971DEE}"/>
              </a:ext>
            </a:extLst>
          </p:cNvPr>
          <p:cNvCxnSpPr>
            <a:stCxn id="44" idx="1"/>
            <a:endCxn id="46" idx="3"/>
          </p:cNvCxnSpPr>
          <p:nvPr/>
        </p:nvCxnSpPr>
        <p:spPr>
          <a:xfrm flipH="1" flipV="1">
            <a:off x="4543630" y="5786767"/>
            <a:ext cx="1944358" cy="1"/>
          </a:xfrm>
          <a:prstGeom prst="line">
            <a:avLst/>
          </a:prstGeom>
          <a:ln w="38100">
            <a:solidFill>
              <a:srgbClr val="D3B5E5"/>
            </a:solidFill>
          </a:ln>
        </p:spPr>
        <p:style>
          <a:lnRef idx="2">
            <a:schemeClr val="accent1"/>
          </a:lnRef>
          <a:fillRef idx="0">
            <a:schemeClr val="accent1"/>
          </a:fillRef>
          <a:effectRef idx="1">
            <a:schemeClr val="accent1"/>
          </a:effectRef>
          <a:fontRef idx="minor">
            <a:schemeClr val="tx1"/>
          </a:fontRef>
        </p:style>
      </p:cxnSp>
      <p:sp>
        <p:nvSpPr>
          <p:cNvPr id="49" name="!!Leveraging cloud-native design">
            <a:extLst>
              <a:ext uri="{FF2B5EF4-FFF2-40B4-BE49-F238E27FC236}">
                <a16:creationId xmlns:a16="http://schemas.microsoft.com/office/drawing/2014/main" id="{C2B8B6A9-AB0A-6A06-9595-397A6F90DFD0}"/>
              </a:ext>
            </a:extLst>
          </p:cNvPr>
          <p:cNvSpPr txBox="1"/>
          <p:nvPr/>
        </p:nvSpPr>
        <p:spPr>
          <a:xfrm>
            <a:off x="-2170708" y="399596"/>
            <a:ext cx="1771543" cy="1015663"/>
          </a:xfrm>
          <a:prstGeom prst="rect">
            <a:avLst/>
          </a:prstGeom>
          <a:noFill/>
        </p:spPr>
        <p:txBody>
          <a:bodyPr wrap="square">
            <a:spAutoFit/>
          </a:bodyPr>
          <a:lstStyle/>
          <a:p>
            <a:r>
              <a:rPr lang="en" altLang="zh-CN" sz="6000" dirty="0">
                <a:solidFill>
                  <a:srgbClr val="D3B5E5"/>
                </a:solidFill>
                <a:latin typeface="Neutraface Text Bold" panose="02000800040000020004" pitchFamily="2" charset="0"/>
              </a:rPr>
              <a:t>Istio</a:t>
            </a:r>
            <a:endParaRPr lang="zh-CN" altLang="en-US" sz="6000" dirty="0">
              <a:solidFill>
                <a:srgbClr val="D3B5E5"/>
              </a:solidFill>
              <a:latin typeface="Neutraface Text Bold" panose="02000800040000020004" pitchFamily="2" charset="0"/>
            </a:endParaRPr>
          </a:p>
        </p:txBody>
      </p:sp>
      <p:sp>
        <p:nvSpPr>
          <p:cNvPr id="50" name="!!Leveraging cloud-native design">
            <a:extLst>
              <a:ext uri="{FF2B5EF4-FFF2-40B4-BE49-F238E27FC236}">
                <a16:creationId xmlns:a16="http://schemas.microsoft.com/office/drawing/2014/main" id="{F921CC29-E12D-BB5E-A200-96FC672C8B59}"/>
              </a:ext>
            </a:extLst>
          </p:cNvPr>
          <p:cNvSpPr txBox="1"/>
          <p:nvPr/>
        </p:nvSpPr>
        <p:spPr>
          <a:xfrm>
            <a:off x="0" y="-1402879"/>
            <a:ext cx="4058653" cy="1015663"/>
          </a:xfrm>
          <a:prstGeom prst="rect">
            <a:avLst/>
          </a:prstGeom>
          <a:noFill/>
        </p:spPr>
        <p:txBody>
          <a:bodyPr wrap="square">
            <a:spAutoFit/>
          </a:bodyPr>
          <a:lstStyle/>
          <a:p>
            <a:pPr algn="ctr"/>
            <a:r>
              <a:rPr lang="en" altLang="zh-CN" sz="6000" dirty="0">
                <a:solidFill>
                  <a:srgbClr val="D3B5E5"/>
                </a:solidFill>
                <a:latin typeface="Neutraface Text Bold" panose="02000800040000020004" pitchFamily="2" charset="0"/>
              </a:rPr>
              <a:t>Terraform</a:t>
            </a:r>
            <a:endParaRPr lang="zh-CN" altLang="en-US" sz="6000" dirty="0">
              <a:solidFill>
                <a:srgbClr val="D3B5E5"/>
              </a:solidFill>
              <a:latin typeface="Neutraface Text Bold" panose="02000800040000020004" pitchFamily="2" charset="0"/>
            </a:endParaRPr>
          </a:p>
        </p:txBody>
      </p:sp>
    </p:spTree>
    <p:extLst>
      <p:ext uri="{BB962C8B-B14F-4D97-AF65-F5344CB8AC3E}">
        <p14:creationId xmlns:p14="http://schemas.microsoft.com/office/powerpoint/2010/main" val="2506055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线连接符 5">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4" name="!!Leveraging cloud-native design">
            <a:extLst>
              <a:ext uri="{FF2B5EF4-FFF2-40B4-BE49-F238E27FC236}">
                <a16:creationId xmlns:a16="http://schemas.microsoft.com/office/drawing/2014/main" id="{DA586D2A-EF3A-C636-B078-DF4AD6AB3027}"/>
              </a:ext>
            </a:extLst>
          </p:cNvPr>
          <p:cNvSpPr txBox="1"/>
          <p:nvPr/>
        </p:nvSpPr>
        <p:spPr>
          <a:xfrm>
            <a:off x="0" y="290547"/>
            <a:ext cx="4058653" cy="1015663"/>
          </a:xfrm>
          <a:prstGeom prst="rect">
            <a:avLst/>
          </a:prstGeom>
          <a:noFill/>
        </p:spPr>
        <p:txBody>
          <a:bodyPr wrap="square">
            <a:spAutoFit/>
          </a:bodyPr>
          <a:lstStyle/>
          <a:p>
            <a:pPr algn="ctr"/>
            <a:r>
              <a:rPr lang="en" altLang="zh-CN" sz="6000" dirty="0">
                <a:solidFill>
                  <a:srgbClr val="D3B5E5"/>
                </a:solidFill>
                <a:latin typeface="Neutraface Text Bold" panose="02000800040000020004" pitchFamily="2" charset="0"/>
              </a:rPr>
              <a:t>Terraform</a:t>
            </a:r>
            <a:endParaRPr lang="zh-CN" altLang="en-US" sz="6000" dirty="0">
              <a:solidFill>
                <a:srgbClr val="D3B5E5"/>
              </a:solidFill>
              <a:latin typeface="Neutraface Text Bold" panose="02000800040000020004" pitchFamily="2" charset="0"/>
            </a:endParaRPr>
          </a:p>
        </p:txBody>
      </p:sp>
      <p:sp>
        <p:nvSpPr>
          <p:cNvPr id="6" name="!!Leveraging cloud-native design">
            <a:extLst>
              <a:ext uri="{FF2B5EF4-FFF2-40B4-BE49-F238E27FC236}">
                <a16:creationId xmlns:a16="http://schemas.microsoft.com/office/drawing/2014/main" id="{35CCE230-33B8-C7C9-CF4D-3D9971F1BF97}"/>
              </a:ext>
            </a:extLst>
          </p:cNvPr>
          <p:cNvSpPr txBox="1"/>
          <p:nvPr/>
        </p:nvSpPr>
        <p:spPr>
          <a:xfrm>
            <a:off x="-8632279" y="290547"/>
            <a:ext cx="8400469" cy="1015663"/>
          </a:xfrm>
          <a:prstGeom prst="rect">
            <a:avLst/>
          </a:prstGeom>
          <a:noFill/>
        </p:spPr>
        <p:txBody>
          <a:bodyPr wrap="square">
            <a:spAutoFit/>
          </a:bodyPr>
          <a:lstStyle/>
          <a:p>
            <a:pPr algn="ctr"/>
            <a:r>
              <a:rPr lang="en" altLang="zh-CN" sz="6000" dirty="0">
                <a:solidFill>
                  <a:srgbClr val="D3B5E5"/>
                </a:solidFill>
                <a:latin typeface="Neutraface Text Bold" panose="02000800040000020004" pitchFamily="2" charset="0"/>
              </a:rPr>
              <a:t>Programming Languages</a:t>
            </a:r>
            <a:endParaRPr lang="zh-CN" altLang="en-US" sz="6000" dirty="0">
              <a:solidFill>
                <a:srgbClr val="D3B5E5"/>
              </a:solidFill>
              <a:latin typeface="Neutraface Text Bold" panose="02000800040000020004" pitchFamily="2" charset="0"/>
            </a:endParaRPr>
          </a:p>
        </p:txBody>
      </p:sp>
      <p:pic>
        <p:nvPicPr>
          <p:cNvPr id="8" name="图形 7">
            <a:extLst>
              <a:ext uri="{FF2B5EF4-FFF2-40B4-BE49-F238E27FC236}">
                <a16:creationId xmlns:a16="http://schemas.microsoft.com/office/drawing/2014/main" id="{A197CCD5-BBE8-D4AD-4792-9D572CC25A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3151" y="1936172"/>
            <a:ext cx="6545697" cy="1707573"/>
          </a:xfrm>
          <a:prstGeom prst="rect">
            <a:avLst/>
          </a:prstGeom>
        </p:spPr>
      </p:pic>
      <p:sp>
        <p:nvSpPr>
          <p:cNvPr id="10" name="文本框 9">
            <a:extLst>
              <a:ext uri="{FF2B5EF4-FFF2-40B4-BE49-F238E27FC236}">
                <a16:creationId xmlns:a16="http://schemas.microsoft.com/office/drawing/2014/main" id="{6985AC2D-969D-34F6-010B-19392CF3AE77}"/>
              </a:ext>
            </a:extLst>
          </p:cNvPr>
          <p:cNvSpPr txBox="1"/>
          <p:nvPr/>
        </p:nvSpPr>
        <p:spPr>
          <a:xfrm>
            <a:off x="1779128" y="3961514"/>
            <a:ext cx="8633742" cy="1938992"/>
          </a:xfrm>
          <a:prstGeom prst="rect">
            <a:avLst/>
          </a:prstGeom>
          <a:noFill/>
        </p:spPr>
        <p:txBody>
          <a:bodyPr wrap="square">
            <a:spAutoFit/>
          </a:bodyPr>
          <a:lstStyle/>
          <a:p>
            <a:pPr algn="just"/>
            <a:r>
              <a:rPr lang="en" altLang="zh-CN" sz="2400" dirty="0">
                <a:solidFill>
                  <a:schemeClr val="bg2">
                    <a:lumMod val="50000"/>
                  </a:schemeClr>
                </a:solidFill>
                <a:latin typeface="Neutraface Text Bold" panose="02000800040000020004" pitchFamily="2" charset="0"/>
              </a:rPr>
              <a:t>Terraform is an infrastructure as code tool that lets you build, change, and version infrastructure safely and efficiently. This includes low-level components like compute instances, storage, and networking; and high-level components like DNS entries and SaaS features.</a:t>
            </a:r>
            <a:endParaRPr lang="zh-CN" altLang="en-US" sz="2400" dirty="0">
              <a:solidFill>
                <a:schemeClr val="bg2">
                  <a:lumMod val="50000"/>
                </a:schemeClr>
              </a:solidFill>
              <a:latin typeface="Neutraface Text Bold" panose="02000800040000020004" pitchFamily="2" charset="0"/>
            </a:endParaRPr>
          </a:p>
        </p:txBody>
      </p:sp>
      <p:pic>
        <p:nvPicPr>
          <p:cNvPr id="3" name="图片 2">
            <a:extLst>
              <a:ext uri="{FF2B5EF4-FFF2-40B4-BE49-F238E27FC236}">
                <a16:creationId xmlns:a16="http://schemas.microsoft.com/office/drawing/2014/main" id="{2F466FF2-4E19-E17B-55FD-83199C1E0373}"/>
              </a:ext>
            </a:extLst>
          </p:cNvPr>
          <p:cNvPicPr>
            <a:picLocks noChangeAspect="1"/>
          </p:cNvPicPr>
          <p:nvPr/>
        </p:nvPicPr>
        <p:blipFill>
          <a:blip r:embed="rId5"/>
          <a:srcRect/>
          <a:stretch/>
        </p:blipFill>
        <p:spPr>
          <a:xfrm>
            <a:off x="12565317" y="1311907"/>
            <a:ext cx="7431740" cy="4848990"/>
          </a:xfrm>
          <a:prstGeom prst="rect">
            <a:avLst/>
          </a:prstGeom>
          <a:effectLst>
            <a:outerShdw blurRad="649279" dist="38100" dir="2700000" algn="tl" rotWithShape="0">
              <a:prstClr val="black"/>
            </a:outerShdw>
          </a:effectLst>
        </p:spPr>
      </p:pic>
    </p:spTree>
    <p:extLst>
      <p:ext uri="{BB962C8B-B14F-4D97-AF65-F5344CB8AC3E}">
        <p14:creationId xmlns:p14="http://schemas.microsoft.com/office/powerpoint/2010/main" val="720898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4" name="!!Leveraging cloud-native design">
            <a:extLst>
              <a:ext uri="{FF2B5EF4-FFF2-40B4-BE49-F238E27FC236}">
                <a16:creationId xmlns:a16="http://schemas.microsoft.com/office/drawing/2014/main" id="{DA586D2A-EF3A-C636-B078-DF4AD6AB3027}"/>
              </a:ext>
            </a:extLst>
          </p:cNvPr>
          <p:cNvSpPr txBox="1"/>
          <p:nvPr/>
        </p:nvSpPr>
        <p:spPr>
          <a:xfrm>
            <a:off x="0" y="290547"/>
            <a:ext cx="4058653" cy="1015663"/>
          </a:xfrm>
          <a:prstGeom prst="rect">
            <a:avLst/>
          </a:prstGeom>
          <a:noFill/>
        </p:spPr>
        <p:txBody>
          <a:bodyPr wrap="square">
            <a:spAutoFit/>
          </a:bodyPr>
          <a:lstStyle/>
          <a:p>
            <a:pPr algn="ctr"/>
            <a:r>
              <a:rPr lang="en" altLang="zh-CN" sz="6000" dirty="0">
                <a:solidFill>
                  <a:srgbClr val="D3B5E5"/>
                </a:solidFill>
                <a:latin typeface="Neutraface Text Bold" panose="02000800040000020004" pitchFamily="2" charset="0"/>
              </a:rPr>
              <a:t>Terraform</a:t>
            </a:r>
            <a:endParaRPr lang="zh-CN" altLang="en-US" sz="6000" dirty="0">
              <a:solidFill>
                <a:srgbClr val="D3B5E5"/>
              </a:solidFill>
              <a:latin typeface="Neutraface Text Bold" panose="02000800040000020004" pitchFamily="2" charset="0"/>
            </a:endParaRPr>
          </a:p>
        </p:txBody>
      </p:sp>
      <p:sp>
        <p:nvSpPr>
          <p:cNvPr id="6" name="!!Leveraging cloud-native design">
            <a:extLst>
              <a:ext uri="{FF2B5EF4-FFF2-40B4-BE49-F238E27FC236}">
                <a16:creationId xmlns:a16="http://schemas.microsoft.com/office/drawing/2014/main" id="{35CCE230-33B8-C7C9-CF4D-3D9971F1BF97}"/>
              </a:ext>
            </a:extLst>
          </p:cNvPr>
          <p:cNvSpPr txBox="1"/>
          <p:nvPr/>
        </p:nvSpPr>
        <p:spPr>
          <a:xfrm>
            <a:off x="-8632279" y="290547"/>
            <a:ext cx="8400469" cy="1015663"/>
          </a:xfrm>
          <a:prstGeom prst="rect">
            <a:avLst/>
          </a:prstGeom>
          <a:noFill/>
        </p:spPr>
        <p:txBody>
          <a:bodyPr wrap="square">
            <a:spAutoFit/>
          </a:bodyPr>
          <a:lstStyle/>
          <a:p>
            <a:pPr algn="ctr"/>
            <a:r>
              <a:rPr lang="en" altLang="zh-CN" sz="6000" dirty="0">
                <a:solidFill>
                  <a:srgbClr val="D3B5E5"/>
                </a:solidFill>
                <a:latin typeface="Neutraface Text Bold" panose="02000800040000020004" pitchFamily="2" charset="0"/>
              </a:rPr>
              <a:t>Programming Languages</a:t>
            </a:r>
            <a:endParaRPr lang="zh-CN" altLang="en-US" sz="6000" dirty="0">
              <a:solidFill>
                <a:srgbClr val="D3B5E5"/>
              </a:solidFill>
              <a:latin typeface="Neutraface Text Bold" panose="02000800040000020004" pitchFamily="2" charset="0"/>
            </a:endParaRPr>
          </a:p>
        </p:txBody>
      </p:sp>
      <p:pic>
        <p:nvPicPr>
          <p:cNvPr id="8" name="图形 7">
            <a:extLst>
              <a:ext uri="{FF2B5EF4-FFF2-40B4-BE49-F238E27FC236}">
                <a16:creationId xmlns:a16="http://schemas.microsoft.com/office/drawing/2014/main" id="{A197CCD5-BBE8-D4AD-4792-9D572CC25A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919" y="3372813"/>
            <a:ext cx="4513375" cy="1177402"/>
          </a:xfrm>
          <a:prstGeom prst="rect">
            <a:avLst/>
          </a:prstGeom>
        </p:spPr>
      </p:pic>
      <p:sp>
        <p:nvSpPr>
          <p:cNvPr id="10" name="文本框 9">
            <a:extLst>
              <a:ext uri="{FF2B5EF4-FFF2-40B4-BE49-F238E27FC236}">
                <a16:creationId xmlns:a16="http://schemas.microsoft.com/office/drawing/2014/main" id="{6985AC2D-969D-34F6-010B-19392CF3AE77}"/>
              </a:ext>
            </a:extLst>
          </p:cNvPr>
          <p:cNvSpPr txBox="1"/>
          <p:nvPr/>
        </p:nvSpPr>
        <p:spPr>
          <a:xfrm>
            <a:off x="-9319178" y="3961514"/>
            <a:ext cx="8633742" cy="1938992"/>
          </a:xfrm>
          <a:prstGeom prst="rect">
            <a:avLst/>
          </a:prstGeom>
          <a:noFill/>
        </p:spPr>
        <p:txBody>
          <a:bodyPr wrap="square">
            <a:spAutoFit/>
          </a:bodyPr>
          <a:lstStyle/>
          <a:p>
            <a:pPr algn="just"/>
            <a:r>
              <a:rPr lang="en" altLang="zh-CN" sz="2400" dirty="0">
                <a:solidFill>
                  <a:schemeClr val="bg2">
                    <a:lumMod val="50000"/>
                  </a:schemeClr>
                </a:solidFill>
                <a:latin typeface="Neutraface Text Bold" panose="02000800040000020004" pitchFamily="2" charset="0"/>
              </a:rPr>
              <a:t>Terraform is an infrastructure as code tool that lets you build, change, and version infrastructure safely and efficiently. This includes low-level components like compute instances, storage, and networking; and high-level components like DNS entries and SaaS features.</a:t>
            </a:r>
            <a:endParaRPr lang="zh-CN" altLang="en-US" sz="2400" dirty="0">
              <a:solidFill>
                <a:schemeClr val="bg2">
                  <a:lumMod val="50000"/>
                </a:schemeClr>
              </a:solidFill>
              <a:latin typeface="Neutraface Text Bold" panose="02000800040000020004" pitchFamily="2" charset="0"/>
            </a:endParaRPr>
          </a:p>
        </p:txBody>
      </p:sp>
      <p:pic>
        <p:nvPicPr>
          <p:cNvPr id="9" name="图片 8">
            <a:extLst>
              <a:ext uri="{FF2B5EF4-FFF2-40B4-BE49-F238E27FC236}">
                <a16:creationId xmlns:a16="http://schemas.microsoft.com/office/drawing/2014/main" id="{8FCB3419-9DD5-F3D2-A0F9-F6461A60BF5B}"/>
              </a:ext>
            </a:extLst>
          </p:cNvPr>
          <p:cNvPicPr>
            <a:picLocks noChangeAspect="1"/>
          </p:cNvPicPr>
          <p:nvPr/>
        </p:nvPicPr>
        <p:blipFill>
          <a:blip r:embed="rId5"/>
          <a:srcRect/>
          <a:stretch/>
        </p:blipFill>
        <p:spPr>
          <a:xfrm>
            <a:off x="4760260" y="1311907"/>
            <a:ext cx="7431740" cy="4848990"/>
          </a:xfrm>
          <a:prstGeom prst="rect">
            <a:avLst/>
          </a:prstGeom>
          <a:effectLst>
            <a:outerShdw blurRad="190500" dist="38100" dir="2700000" algn="tl" rotWithShape="0">
              <a:prstClr val="black"/>
            </a:outerShdw>
          </a:effectLst>
        </p:spPr>
      </p:pic>
    </p:spTree>
    <p:extLst>
      <p:ext uri="{BB962C8B-B14F-4D97-AF65-F5344CB8AC3E}">
        <p14:creationId xmlns:p14="http://schemas.microsoft.com/office/powerpoint/2010/main" val="1876676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1DB"/>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19">
            <a:extLst>
              <a:ext uri="{FF2B5EF4-FFF2-40B4-BE49-F238E27FC236}">
                <a16:creationId xmlns:a16="http://schemas.microsoft.com/office/drawing/2014/main" id="{8B4F9AA7-7315-3AFA-A43B-0D0A98BEBE11}"/>
              </a:ext>
            </a:extLst>
          </p:cNvPr>
          <p:cNvSpPr txBox="1"/>
          <p:nvPr/>
        </p:nvSpPr>
        <p:spPr>
          <a:xfrm>
            <a:off x="5272878" y="2428726"/>
            <a:ext cx="2307772" cy="2000548"/>
          </a:xfrm>
          <a:prstGeom prst="rect">
            <a:avLst/>
          </a:prstGeom>
          <a:noFill/>
        </p:spPr>
        <p:txBody>
          <a:bodyPr wrap="square">
            <a:spAutoFit/>
          </a:bodyPr>
          <a:lstStyle/>
          <a:p>
            <a:r>
              <a:rPr kumimoji="1" lang="en-US" altLang="zh-CN" sz="12400" dirty="0">
                <a:latin typeface="Neutraface Text Bold" panose="02000800040000020004" pitchFamily="2" charset="0"/>
              </a:rPr>
              <a:t>UP</a:t>
            </a:r>
            <a:endParaRPr lang="zh-CN" altLang="en-US" sz="12400" dirty="0"/>
          </a:p>
        </p:txBody>
      </p:sp>
      <p:pic>
        <p:nvPicPr>
          <p:cNvPr id="11" name="图片 10" descr="徽标&#10;&#10;描述已自动生成">
            <a:extLst>
              <a:ext uri="{FF2B5EF4-FFF2-40B4-BE49-F238E27FC236}">
                <a16:creationId xmlns:a16="http://schemas.microsoft.com/office/drawing/2014/main" id="{A4A547DF-259C-3211-68BD-59F82A74BC4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1000"/>
                    </a14:imgEffect>
                  </a14:imgLayer>
                </a14:imgProps>
              </a:ext>
            </a:extLst>
          </a:blip>
          <a:stretch>
            <a:fillRect/>
          </a:stretch>
        </p:blipFill>
        <p:spPr>
          <a:xfrm>
            <a:off x="756681" y="1324428"/>
            <a:ext cx="4209143" cy="4209143"/>
          </a:xfrm>
          <a:prstGeom prst="ellipse">
            <a:avLst/>
          </a:prstGeom>
          <a:effectLst>
            <a:softEdge rad="259639"/>
          </a:effectLst>
        </p:spPr>
      </p:pic>
      <p:sp>
        <p:nvSpPr>
          <p:cNvPr id="22" name="文本框 21">
            <a:extLst>
              <a:ext uri="{FF2B5EF4-FFF2-40B4-BE49-F238E27FC236}">
                <a16:creationId xmlns:a16="http://schemas.microsoft.com/office/drawing/2014/main" id="{EF9C153B-F4AA-4DE9-F95C-EE5C1A934A60}"/>
              </a:ext>
            </a:extLst>
          </p:cNvPr>
          <p:cNvSpPr txBox="1"/>
          <p:nvPr/>
        </p:nvSpPr>
        <p:spPr>
          <a:xfrm>
            <a:off x="7387032" y="2428726"/>
            <a:ext cx="858035" cy="2000548"/>
          </a:xfrm>
          <a:prstGeom prst="rect">
            <a:avLst/>
          </a:prstGeom>
          <a:noFill/>
        </p:spPr>
        <p:txBody>
          <a:bodyPr wrap="square">
            <a:spAutoFit/>
          </a:bodyPr>
          <a:lstStyle/>
          <a:p>
            <a:r>
              <a:rPr kumimoji="1" lang="en-US" altLang="zh-CN" sz="12400" dirty="0">
                <a:latin typeface="Neutraface Text Bold" panose="02000800040000020004" pitchFamily="2" charset="0"/>
              </a:rPr>
              <a:t>L</a:t>
            </a:r>
            <a:endParaRPr lang="zh-CN" altLang="en-US" sz="12400" dirty="0"/>
          </a:p>
        </p:txBody>
      </p:sp>
      <p:sp>
        <p:nvSpPr>
          <p:cNvPr id="24" name="文本框 23">
            <a:extLst>
              <a:ext uri="{FF2B5EF4-FFF2-40B4-BE49-F238E27FC236}">
                <a16:creationId xmlns:a16="http://schemas.microsoft.com/office/drawing/2014/main" id="{2934DDE0-C93B-A907-ACA6-E4CD22603188}"/>
              </a:ext>
            </a:extLst>
          </p:cNvPr>
          <p:cNvSpPr txBox="1"/>
          <p:nvPr/>
        </p:nvSpPr>
        <p:spPr>
          <a:xfrm>
            <a:off x="8245067" y="2428726"/>
            <a:ext cx="629433" cy="2000548"/>
          </a:xfrm>
          <a:prstGeom prst="rect">
            <a:avLst/>
          </a:prstGeom>
          <a:noFill/>
        </p:spPr>
        <p:txBody>
          <a:bodyPr wrap="square">
            <a:spAutoFit/>
          </a:bodyPr>
          <a:lstStyle/>
          <a:p>
            <a:r>
              <a:rPr kumimoji="1" lang="en-US" altLang="zh-CN" sz="12400" dirty="0">
                <a:latin typeface="Neutraface Text Bold" panose="02000800040000020004" pitchFamily="2" charset="0"/>
              </a:rPr>
              <a:t>I</a:t>
            </a:r>
            <a:endParaRPr lang="zh-CN" altLang="en-US" sz="12400" dirty="0"/>
          </a:p>
        </p:txBody>
      </p:sp>
      <p:sp>
        <p:nvSpPr>
          <p:cNvPr id="26" name="文本框 25">
            <a:extLst>
              <a:ext uri="{FF2B5EF4-FFF2-40B4-BE49-F238E27FC236}">
                <a16:creationId xmlns:a16="http://schemas.microsoft.com/office/drawing/2014/main" id="{B564C028-5DFF-2215-FB7E-7BA85F8F8E5F}"/>
              </a:ext>
            </a:extLst>
          </p:cNvPr>
          <p:cNvSpPr txBox="1"/>
          <p:nvPr/>
        </p:nvSpPr>
        <p:spPr>
          <a:xfrm>
            <a:off x="8684063" y="2428726"/>
            <a:ext cx="1266372" cy="2000548"/>
          </a:xfrm>
          <a:prstGeom prst="rect">
            <a:avLst/>
          </a:prstGeom>
          <a:noFill/>
        </p:spPr>
        <p:txBody>
          <a:bodyPr wrap="square">
            <a:spAutoFit/>
          </a:bodyPr>
          <a:lstStyle/>
          <a:p>
            <a:r>
              <a:rPr kumimoji="1" lang="en-US" altLang="zh-CN" sz="12400" dirty="0">
                <a:latin typeface="Neutraface Text Bold" panose="02000800040000020004" pitchFamily="2" charset="0"/>
              </a:rPr>
              <a:t>O</a:t>
            </a:r>
            <a:endParaRPr lang="zh-CN" altLang="en-US" sz="12400" dirty="0"/>
          </a:p>
        </p:txBody>
      </p:sp>
      <p:sp>
        <p:nvSpPr>
          <p:cNvPr id="28" name="文本框 27">
            <a:extLst>
              <a:ext uri="{FF2B5EF4-FFF2-40B4-BE49-F238E27FC236}">
                <a16:creationId xmlns:a16="http://schemas.microsoft.com/office/drawing/2014/main" id="{BC29CFF0-9DE4-5958-A4FC-7C6F1D6904DB}"/>
              </a:ext>
            </a:extLst>
          </p:cNvPr>
          <p:cNvSpPr txBox="1"/>
          <p:nvPr/>
        </p:nvSpPr>
        <p:spPr>
          <a:xfrm>
            <a:off x="9950435" y="2428726"/>
            <a:ext cx="1092201" cy="2000548"/>
          </a:xfrm>
          <a:prstGeom prst="rect">
            <a:avLst/>
          </a:prstGeom>
          <a:noFill/>
        </p:spPr>
        <p:txBody>
          <a:bodyPr wrap="square">
            <a:spAutoFit/>
          </a:bodyPr>
          <a:lstStyle/>
          <a:p>
            <a:r>
              <a:rPr kumimoji="1" lang="en-US" altLang="zh-CN" sz="12400" dirty="0">
                <a:latin typeface="Neutraface Text Bold" panose="02000800040000020004" pitchFamily="2" charset="0"/>
              </a:rPr>
              <a:t>N</a:t>
            </a:r>
            <a:endParaRPr lang="zh-CN" altLang="en-US" sz="12400" dirty="0"/>
          </a:p>
        </p:txBody>
      </p:sp>
    </p:spTree>
    <p:extLst>
      <p:ext uri="{BB962C8B-B14F-4D97-AF65-F5344CB8AC3E}">
        <p14:creationId xmlns:p14="http://schemas.microsoft.com/office/powerpoint/2010/main" val="7747053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BADEDE-258F-1976-C985-FC9F1936DC5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31000"/>
                    </a14:imgEffect>
                  </a14:imgLayer>
                </a14:imgProps>
              </a:ext>
            </a:extLst>
          </a:blip>
          <a:srcRect t="20050" b="20050"/>
          <a:stretch/>
        </p:blipFill>
        <p:spPr>
          <a:xfrm>
            <a:off x="0" y="-275771"/>
            <a:ext cx="12424228" cy="7442115"/>
          </a:xfrm>
          <a:prstGeom prst="rect">
            <a:avLst/>
          </a:prstGeom>
          <a:effectLst>
            <a:outerShdw blurRad="50800" dist="50800" dir="5400000" algn="ctr" rotWithShape="0">
              <a:srgbClr val="000000"/>
            </a:outerShdw>
          </a:effectLst>
        </p:spPr>
      </p:pic>
      <p:sp>
        <p:nvSpPr>
          <p:cNvPr id="2" name="标题 1">
            <a:extLst>
              <a:ext uri="{FF2B5EF4-FFF2-40B4-BE49-F238E27FC236}">
                <a16:creationId xmlns:a16="http://schemas.microsoft.com/office/drawing/2014/main" id="{3D56FDBC-F32C-5204-1847-91834ABFBB29}"/>
              </a:ext>
            </a:extLst>
          </p:cNvPr>
          <p:cNvSpPr>
            <a:spLocks noGrp="1"/>
          </p:cNvSpPr>
          <p:nvPr>
            <p:ph type="ctrTitle"/>
          </p:nvPr>
        </p:nvSpPr>
        <p:spPr>
          <a:xfrm>
            <a:off x="451467" y="5298510"/>
            <a:ext cx="8755163" cy="1559489"/>
          </a:xfrm>
        </p:spPr>
        <p:txBody>
          <a:bodyPr>
            <a:noAutofit/>
          </a:bodyPr>
          <a:lstStyle/>
          <a:p>
            <a:pPr algn="l"/>
            <a:br>
              <a:rPr kumimoji="1" lang="en-US" altLang="zh-CN"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rPr>
            </a:br>
            <a:r>
              <a:rPr kumimoji="1" lang="en-US" altLang="zh-CN"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rPr>
              <a:t>Demonstration</a:t>
            </a:r>
            <a:endParaRPr kumimoji="1" lang="zh-CN" altLang="en-US"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endParaRPr>
          </a:p>
        </p:txBody>
      </p:sp>
      <p:cxnSp>
        <p:nvCxnSpPr>
          <p:cNvPr id="8" name="直线连接符 7">
            <a:extLst>
              <a:ext uri="{FF2B5EF4-FFF2-40B4-BE49-F238E27FC236}">
                <a16:creationId xmlns:a16="http://schemas.microsoft.com/office/drawing/2014/main" id="{0F8314B3-A2CC-5799-F11E-2CA428414B23}"/>
              </a:ext>
            </a:extLst>
          </p:cNvPr>
          <p:cNvCxnSpPr>
            <a:cxnSpLocks/>
          </p:cNvCxnSpPr>
          <p:nvPr/>
        </p:nvCxnSpPr>
        <p:spPr>
          <a:xfrm>
            <a:off x="647157" y="5022465"/>
            <a:ext cx="1802635" cy="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7237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7DA6E0C-DA68-2E0A-C784-E58A861E0915}"/>
              </a:ext>
            </a:extLst>
          </p:cNvPr>
          <p:cNvSpPr txBox="1"/>
          <p:nvPr/>
        </p:nvSpPr>
        <p:spPr>
          <a:xfrm>
            <a:off x="1645798" y="3075057"/>
            <a:ext cx="8900403" cy="707886"/>
          </a:xfrm>
          <a:prstGeom prst="rect">
            <a:avLst/>
          </a:prstGeom>
          <a:noFill/>
        </p:spPr>
        <p:txBody>
          <a:bodyPr wrap="square">
            <a:spAutoFit/>
          </a:bodyPr>
          <a:lstStyle/>
          <a:p>
            <a:pPr algn="ctr"/>
            <a:r>
              <a:rPr lang="en-US" altLang="zh-CN" sz="4000" dirty="0">
                <a:latin typeface="Neutraface Text Bold" panose="02000800040000020004" pitchFamily="2" charset="0"/>
              </a:rPr>
              <a:t>Video: </a:t>
            </a:r>
            <a:r>
              <a:rPr lang="zh-CN" altLang="en-US" sz="4000" dirty="0">
                <a:latin typeface="Neutraface Text Bold" panose="02000800040000020004" pitchFamily="2" charset="0"/>
              </a:rPr>
              <a:t>https://youtu.be/m08EP0-7pZo</a:t>
            </a:r>
          </a:p>
        </p:txBody>
      </p:sp>
    </p:spTree>
    <p:extLst>
      <p:ext uri="{BB962C8B-B14F-4D97-AF65-F5344CB8AC3E}">
        <p14:creationId xmlns:p14="http://schemas.microsoft.com/office/powerpoint/2010/main" val="2916782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BADEDE-258F-1976-C985-FC9F1936DC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4000"/>
                    </a14:imgEffect>
                  </a14:imgLayer>
                </a14:imgProps>
              </a:ext>
            </a:extLst>
          </a:blip>
          <a:srcRect t="20050" b="20050"/>
          <a:stretch/>
        </p:blipFill>
        <p:spPr>
          <a:xfrm>
            <a:off x="0" y="-275771"/>
            <a:ext cx="12424228" cy="7442115"/>
          </a:xfrm>
          <a:prstGeom prst="rect">
            <a:avLst/>
          </a:prstGeom>
          <a:effectLst>
            <a:outerShdw blurRad="50800" dist="50800" dir="5400000" algn="ctr" rotWithShape="0">
              <a:srgbClr val="000000"/>
            </a:outerShdw>
          </a:effectLst>
        </p:spPr>
      </p:pic>
      <p:sp>
        <p:nvSpPr>
          <p:cNvPr id="2" name="标题 1">
            <a:extLst>
              <a:ext uri="{FF2B5EF4-FFF2-40B4-BE49-F238E27FC236}">
                <a16:creationId xmlns:a16="http://schemas.microsoft.com/office/drawing/2014/main" id="{3D56FDBC-F32C-5204-1847-91834ABFBB29}"/>
              </a:ext>
            </a:extLst>
          </p:cNvPr>
          <p:cNvSpPr>
            <a:spLocks noGrp="1"/>
          </p:cNvSpPr>
          <p:nvPr>
            <p:ph type="ctrTitle"/>
          </p:nvPr>
        </p:nvSpPr>
        <p:spPr>
          <a:xfrm>
            <a:off x="451467" y="5217458"/>
            <a:ext cx="8154651" cy="1640541"/>
          </a:xfrm>
        </p:spPr>
        <p:txBody>
          <a:bodyPr>
            <a:noAutofit/>
          </a:bodyPr>
          <a:lstStyle/>
          <a:p>
            <a:pPr algn="l"/>
            <a:r>
              <a:rPr kumimoji="1" lang="en" altLang="zh-CN"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rPr>
              <a:t>Conclusion</a:t>
            </a:r>
            <a:endParaRPr kumimoji="1" lang="zh-CN" altLang="en-US"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endParaRPr>
          </a:p>
        </p:txBody>
      </p:sp>
      <p:cxnSp>
        <p:nvCxnSpPr>
          <p:cNvPr id="8" name="直线连接符 7">
            <a:extLst>
              <a:ext uri="{FF2B5EF4-FFF2-40B4-BE49-F238E27FC236}">
                <a16:creationId xmlns:a16="http://schemas.microsoft.com/office/drawing/2014/main" id="{0F8314B3-A2CC-5799-F11E-2CA428414B23}"/>
              </a:ext>
            </a:extLst>
          </p:cNvPr>
          <p:cNvCxnSpPr>
            <a:cxnSpLocks/>
          </p:cNvCxnSpPr>
          <p:nvPr/>
        </p:nvCxnSpPr>
        <p:spPr>
          <a:xfrm>
            <a:off x="451467" y="5220066"/>
            <a:ext cx="1802635" cy="0"/>
          </a:xfrm>
          <a:prstGeom prst="line">
            <a:avLst/>
          </a:prstGeom>
          <a:ln w="6350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15849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qr" descr="QR 代码&#10;&#10;描述已自动生成">
            <a:extLst>
              <a:ext uri="{FF2B5EF4-FFF2-40B4-BE49-F238E27FC236}">
                <a16:creationId xmlns:a16="http://schemas.microsoft.com/office/drawing/2014/main" id="{63A582F8-C0CE-DED3-DDA7-3DCDB2907C17}"/>
              </a:ext>
            </a:extLst>
          </p:cNvPr>
          <p:cNvPicPr>
            <a:picLocks noChangeAspect="1"/>
          </p:cNvPicPr>
          <p:nvPr/>
        </p:nvPicPr>
        <p:blipFill>
          <a:blip r:embed="rId3"/>
          <a:stretch>
            <a:fillRect/>
          </a:stretch>
        </p:blipFill>
        <p:spPr>
          <a:xfrm>
            <a:off x="4876799" y="2048434"/>
            <a:ext cx="2523565" cy="2523565"/>
          </a:xfrm>
          <a:prstGeom prst="roundRect">
            <a:avLst>
              <a:gd name="adj" fmla="val 6504"/>
            </a:avLst>
          </a:prstGeom>
          <a:effectLst>
            <a:outerShdw blurRad="190500" dist="38100" dir="2700000" algn="tl" rotWithShape="0">
              <a:prstClr val="black">
                <a:alpha val="40000"/>
              </a:prstClr>
            </a:outerShdw>
          </a:effectLst>
        </p:spPr>
      </p:pic>
      <p:cxnSp>
        <p:nvCxnSpPr>
          <p:cNvPr id="4" name="直线连接符 3">
            <a:extLst>
              <a:ext uri="{FF2B5EF4-FFF2-40B4-BE49-F238E27FC236}">
                <a16:creationId xmlns:a16="http://schemas.microsoft.com/office/drawing/2014/main" id="{F16B1ADB-726C-2F22-CCEC-38CBD4698FFD}"/>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5" name="!!Leveraging cloud-native design">
            <a:extLst>
              <a:ext uri="{FF2B5EF4-FFF2-40B4-BE49-F238E27FC236}">
                <a16:creationId xmlns:a16="http://schemas.microsoft.com/office/drawing/2014/main" id="{5636E743-52D5-99E5-3EBB-1DABCC49AB74}"/>
              </a:ext>
            </a:extLst>
          </p:cNvPr>
          <p:cNvSpPr txBox="1"/>
          <p:nvPr/>
        </p:nvSpPr>
        <p:spPr>
          <a:xfrm>
            <a:off x="0" y="290547"/>
            <a:ext cx="4876800" cy="1015663"/>
          </a:xfrm>
          <a:prstGeom prst="rect">
            <a:avLst/>
          </a:prstGeom>
          <a:noFill/>
        </p:spPr>
        <p:txBody>
          <a:bodyPr wrap="square">
            <a:spAutoFit/>
          </a:bodyPr>
          <a:lstStyle/>
          <a:p>
            <a:pPr algn="ctr"/>
            <a:r>
              <a:rPr lang="en-US" altLang="zh-CN" sz="6000" dirty="0">
                <a:solidFill>
                  <a:srgbClr val="D3B5E5"/>
                </a:solidFill>
                <a:latin typeface="Neutraface Text Bold" panose="02000800040000020004" pitchFamily="2" charset="0"/>
              </a:rPr>
              <a:t>O</a:t>
            </a:r>
            <a:r>
              <a:rPr lang="en" altLang="zh-CN" sz="6000" dirty="0">
                <a:solidFill>
                  <a:srgbClr val="D3B5E5"/>
                </a:solidFill>
                <a:latin typeface="Neutraface Text Bold" panose="02000800040000020004" pitchFamily="2" charset="0"/>
              </a:rPr>
              <a:t>pen </a:t>
            </a:r>
            <a:r>
              <a:rPr lang="en-US" altLang="zh-CN" sz="6000" dirty="0">
                <a:solidFill>
                  <a:srgbClr val="D3B5E5"/>
                </a:solidFill>
                <a:latin typeface="Neutraface Text Bold" panose="02000800040000020004" pitchFamily="2" charset="0"/>
              </a:rPr>
              <a:t>S</a:t>
            </a:r>
            <a:r>
              <a:rPr lang="en" altLang="zh-CN" sz="6000" dirty="0" err="1">
                <a:solidFill>
                  <a:srgbClr val="D3B5E5"/>
                </a:solidFill>
                <a:latin typeface="Neutraface Text Bold" panose="02000800040000020004" pitchFamily="2" charset="0"/>
              </a:rPr>
              <a:t>ource</a:t>
            </a:r>
            <a:endParaRPr lang="zh-CN" altLang="en-US" sz="6000" dirty="0">
              <a:solidFill>
                <a:srgbClr val="D3B5E5"/>
              </a:solidFill>
              <a:latin typeface="Neutraface Text Bold" panose="02000800040000020004" pitchFamily="2" charset="0"/>
            </a:endParaRPr>
          </a:p>
        </p:txBody>
      </p:sp>
      <p:sp>
        <p:nvSpPr>
          <p:cNvPr id="7" name="!!UPLION">
            <a:extLst>
              <a:ext uri="{FF2B5EF4-FFF2-40B4-BE49-F238E27FC236}">
                <a16:creationId xmlns:a16="http://schemas.microsoft.com/office/drawing/2014/main" id="{0C227062-3079-C68D-8133-6D86F15C9A09}"/>
              </a:ext>
            </a:extLst>
          </p:cNvPr>
          <p:cNvSpPr txBox="1"/>
          <p:nvPr/>
        </p:nvSpPr>
        <p:spPr>
          <a:xfrm>
            <a:off x="3177987" y="4875117"/>
            <a:ext cx="6553201" cy="707886"/>
          </a:xfrm>
          <a:prstGeom prst="rect">
            <a:avLst/>
          </a:prstGeom>
          <a:noFill/>
        </p:spPr>
        <p:txBody>
          <a:bodyPr wrap="square">
            <a:spAutoFit/>
          </a:bodyPr>
          <a:lstStyle/>
          <a:p>
            <a:pPr algn="ctr"/>
            <a:r>
              <a:rPr lang="zh-CN" altLang="en-US" sz="4000" dirty="0">
                <a:latin typeface="Neutraface Text Bold" panose="02000800040000020004" pitchFamily="2" charset="0"/>
              </a:rPr>
              <a:t>https://github.com/uplion</a:t>
            </a:r>
          </a:p>
        </p:txBody>
      </p:sp>
      <p:pic>
        <p:nvPicPr>
          <p:cNvPr id="9" name="图形 8">
            <a:extLst>
              <a:ext uri="{FF2B5EF4-FFF2-40B4-BE49-F238E27FC236}">
                <a16:creationId xmlns:a16="http://schemas.microsoft.com/office/drawing/2014/main" id="{5E66B6A3-B756-4973-7F69-85BBBFF9CE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2224" y="4927486"/>
            <a:ext cx="611525" cy="603148"/>
          </a:xfrm>
          <a:prstGeom prst="rect">
            <a:avLst/>
          </a:prstGeom>
        </p:spPr>
      </p:pic>
    </p:spTree>
    <p:extLst>
      <p:ext uri="{BB962C8B-B14F-4D97-AF65-F5344CB8AC3E}">
        <p14:creationId xmlns:p14="http://schemas.microsoft.com/office/powerpoint/2010/main" val="1056972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23">
            <a:extLst>
              <a:ext uri="{FF2B5EF4-FFF2-40B4-BE49-F238E27FC236}">
                <a16:creationId xmlns:a16="http://schemas.microsoft.com/office/drawing/2014/main" id="{0C227062-3079-C68D-8133-6D86F15C9A09}"/>
              </a:ext>
            </a:extLst>
          </p:cNvPr>
          <p:cNvSpPr txBox="1"/>
          <p:nvPr/>
        </p:nvSpPr>
        <p:spPr>
          <a:xfrm>
            <a:off x="839002" y="4455383"/>
            <a:ext cx="3870962" cy="1107996"/>
          </a:xfrm>
          <a:prstGeom prst="rect">
            <a:avLst/>
          </a:prstGeom>
          <a:noFill/>
        </p:spPr>
        <p:txBody>
          <a:bodyPr wrap="square">
            <a:spAutoFit/>
          </a:bodyPr>
          <a:lstStyle/>
          <a:p>
            <a:pPr algn="ctr"/>
            <a:r>
              <a:rPr lang="en-US" altLang="zh-CN" sz="6600" dirty="0">
                <a:latin typeface="Neutraface Text Bold" panose="02000800040000020004" pitchFamily="2" charset="0"/>
              </a:rPr>
              <a:t>UPLION</a:t>
            </a:r>
            <a:endParaRPr lang="zh-CN" altLang="en-US" sz="4000" dirty="0">
              <a:latin typeface="Neutraface Text Bold" panose="02000800040000020004" pitchFamily="2" charset="0"/>
            </a:endParaRPr>
          </a:p>
        </p:txBody>
      </p:sp>
      <p:pic>
        <p:nvPicPr>
          <p:cNvPr id="2" name="logo" descr="徽标&#10;&#10;描述已自动生成">
            <a:extLst>
              <a:ext uri="{FF2B5EF4-FFF2-40B4-BE49-F238E27FC236}">
                <a16:creationId xmlns:a16="http://schemas.microsoft.com/office/drawing/2014/main" id="{1931E923-8062-30FD-3C80-5A0C163F403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1000"/>
                    </a14:imgEffect>
                  </a14:imgLayer>
                </a14:imgProps>
              </a:ext>
            </a:extLst>
          </a:blip>
          <a:stretch>
            <a:fillRect/>
          </a:stretch>
        </p:blipFill>
        <p:spPr>
          <a:xfrm>
            <a:off x="1250484" y="1600489"/>
            <a:ext cx="3048000" cy="3048000"/>
          </a:xfrm>
          <a:prstGeom prst="ellipse">
            <a:avLst/>
          </a:prstGeom>
          <a:effectLst>
            <a:softEdge rad="259639"/>
          </a:effectLst>
        </p:spPr>
      </p:pic>
      <p:pic>
        <p:nvPicPr>
          <p:cNvPr id="8" name="图形 7">
            <a:extLst>
              <a:ext uri="{FF2B5EF4-FFF2-40B4-BE49-F238E27FC236}">
                <a16:creationId xmlns:a16="http://schemas.microsoft.com/office/drawing/2014/main" id="{36BF2303-584C-612D-B90D-F3E01BEB9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3482" y="1974156"/>
            <a:ext cx="2369890" cy="2300664"/>
          </a:xfrm>
          <a:prstGeom prst="rect">
            <a:avLst/>
          </a:prstGeom>
        </p:spPr>
      </p:pic>
      <p:pic>
        <p:nvPicPr>
          <p:cNvPr id="12" name="图形 11">
            <a:extLst>
              <a:ext uri="{FF2B5EF4-FFF2-40B4-BE49-F238E27FC236}">
                <a16:creationId xmlns:a16="http://schemas.microsoft.com/office/drawing/2014/main" id="{0CB001CA-A5A2-5614-71AC-FCA46FC141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43855" y="4648489"/>
            <a:ext cx="4209143" cy="721784"/>
          </a:xfrm>
          <a:prstGeom prst="rect">
            <a:avLst/>
          </a:prstGeom>
        </p:spPr>
      </p:pic>
      <p:pic>
        <p:nvPicPr>
          <p:cNvPr id="15" name="图形 14" descr="关闭 纯色填充">
            <a:extLst>
              <a:ext uri="{FF2B5EF4-FFF2-40B4-BE49-F238E27FC236}">
                <a16:creationId xmlns:a16="http://schemas.microsoft.com/office/drawing/2014/main" id="{CC60BBD1-1877-B348-8C77-A6D144F958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580" y="2735580"/>
            <a:ext cx="1386840" cy="1386840"/>
          </a:xfrm>
          <a:prstGeom prst="rect">
            <a:avLst/>
          </a:prstGeom>
        </p:spPr>
      </p:pic>
    </p:spTree>
    <p:extLst>
      <p:ext uri="{BB962C8B-B14F-4D97-AF65-F5344CB8AC3E}">
        <p14:creationId xmlns:p14="http://schemas.microsoft.com/office/powerpoint/2010/main" val="32066502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背景图案&#10;&#10;描述已自动生成">
            <a:extLst>
              <a:ext uri="{FF2B5EF4-FFF2-40B4-BE49-F238E27FC236}">
                <a16:creationId xmlns:a16="http://schemas.microsoft.com/office/drawing/2014/main" id="{F5BADEDE-258F-1976-C985-FC9F1936DC59}"/>
              </a:ext>
            </a:extLst>
          </p:cNvPr>
          <p:cNvPicPr>
            <a:picLocks noGrp="1" noRot="1" noChangeAspect="1" noMove="1" noResize="1" noEditPoints="1" noAdjustHandles="1" noChangeArrowheads="1" noChangeShapeType="1" noCrop="1"/>
          </p:cNvPicPr>
          <p:nvPr/>
        </p:nvPicPr>
        <p:blipFill>
          <a:blip r:embed="rId3">
            <a:alphaModFix amt="62000"/>
            <a:extLst>
              <a:ext uri="{BEBA8EAE-BF5A-486C-A8C5-ECC9F3942E4B}">
                <a14:imgProps xmlns:a14="http://schemas.microsoft.com/office/drawing/2010/main">
                  <a14:imgLayer r:embed="rId4">
                    <a14:imgEffect>
                      <a14:brightnessContrast bright="-9000"/>
                    </a14:imgEffect>
                  </a14:imgLayer>
                </a14:imgProps>
              </a:ext>
            </a:extLst>
          </a:blip>
          <a:srcRect t="25458" r="-1" b="18277"/>
          <a:stretch/>
        </p:blipFill>
        <p:spPr>
          <a:xfrm>
            <a:off x="-101599" y="-137886"/>
            <a:ext cx="12424228" cy="7133771"/>
          </a:xfrm>
          <a:prstGeom prst="rect">
            <a:avLst/>
          </a:prstGeom>
          <a:effectLst>
            <a:outerShdw blurRad="50800" dist="50800" dir="5400000" algn="ctr" rotWithShape="0">
              <a:srgbClr val="000000"/>
            </a:outerShdw>
          </a:effectLst>
        </p:spPr>
      </p:pic>
      <p:sp>
        <p:nvSpPr>
          <p:cNvPr id="2" name="标题 1">
            <a:extLst>
              <a:ext uri="{FF2B5EF4-FFF2-40B4-BE49-F238E27FC236}">
                <a16:creationId xmlns:a16="http://schemas.microsoft.com/office/drawing/2014/main" id="{3D56FDBC-F32C-5204-1847-91834ABFBB29}"/>
              </a:ext>
            </a:extLst>
          </p:cNvPr>
          <p:cNvSpPr>
            <a:spLocks noGrp="1"/>
          </p:cNvSpPr>
          <p:nvPr>
            <p:ph type="ctrTitle"/>
          </p:nvPr>
        </p:nvSpPr>
        <p:spPr>
          <a:xfrm>
            <a:off x="194131" y="2136538"/>
            <a:ext cx="5768519" cy="4693259"/>
          </a:xfrm>
        </p:spPr>
        <p:txBody>
          <a:bodyPr>
            <a:noAutofit/>
          </a:bodyPr>
          <a:lstStyle/>
          <a:p>
            <a:pPr algn="l"/>
            <a:r>
              <a:rPr kumimoji="1" lang="en-US" altLang="zh-CN"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rPr>
              <a:t>Thanks</a:t>
            </a:r>
            <a:br>
              <a:rPr kumimoji="1" lang="en-US" altLang="zh-CN"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rPr>
            </a:br>
            <a:r>
              <a:rPr kumimoji="1" lang="en-US" altLang="zh-CN"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rPr>
              <a:t>For</a:t>
            </a:r>
            <a:br>
              <a:rPr kumimoji="1" lang="en-US" altLang="zh-CN"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rPr>
            </a:br>
            <a:r>
              <a:rPr kumimoji="1" lang="en-US" altLang="zh-CN" sz="10300" dirty="0">
                <a:gradFill>
                  <a:gsLst>
                    <a:gs pos="0">
                      <a:srgbClr val="BBE7FE"/>
                    </a:gs>
                    <a:gs pos="74000">
                      <a:srgbClr val="FFD4DB"/>
                    </a:gs>
                    <a:gs pos="83000">
                      <a:srgbClr val="D3B5E5"/>
                    </a:gs>
                    <a:gs pos="100000">
                      <a:srgbClr val="EFF1DB"/>
                    </a:gs>
                  </a:gsLst>
                  <a:lin ang="5400000" scaled="1"/>
                </a:gradFill>
                <a:latin typeface="Neutraface Text Bold" panose="02000800040000020004" pitchFamily="2" charset="0"/>
              </a:rPr>
              <a:t>Watching</a:t>
            </a:r>
            <a:endParaRPr kumimoji="1" lang="zh-CN" altLang="en-US" dirty="0">
              <a:solidFill>
                <a:schemeClr val="bg1"/>
              </a:solidFill>
              <a:latin typeface="Neutraface Text Bold" panose="02000800040000020004" pitchFamily="2" charset="0"/>
            </a:endParaRPr>
          </a:p>
        </p:txBody>
      </p:sp>
      <p:sp>
        <p:nvSpPr>
          <p:cNvPr id="7" name="文本框 6">
            <a:extLst>
              <a:ext uri="{FF2B5EF4-FFF2-40B4-BE49-F238E27FC236}">
                <a16:creationId xmlns:a16="http://schemas.microsoft.com/office/drawing/2014/main" id="{25E37A2F-4D1C-EE32-B665-5EC64AA9D6B0}"/>
              </a:ext>
            </a:extLst>
          </p:cNvPr>
          <p:cNvSpPr txBox="1"/>
          <p:nvPr/>
        </p:nvSpPr>
        <p:spPr>
          <a:xfrm>
            <a:off x="8808540" y="161103"/>
            <a:ext cx="3321743" cy="707886"/>
          </a:xfrm>
          <a:prstGeom prst="rect">
            <a:avLst/>
          </a:prstGeom>
          <a:noFill/>
        </p:spPr>
        <p:txBody>
          <a:bodyPr wrap="none" rtlCol="0">
            <a:spAutoFit/>
          </a:bodyPr>
          <a:lstStyle/>
          <a:p>
            <a:r>
              <a:rPr kumimoji="1" lang="en-US" altLang="zh-CN" sz="4000" dirty="0">
                <a:solidFill>
                  <a:schemeClr val="bg1"/>
                </a:solidFill>
                <a:latin typeface="Neutraface Text Bold" panose="02000800040000020004" pitchFamily="2" charset="0"/>
              </a:rPr>
              <a:t>Zhang</a:t>
            </a:r>
            <a:r>
              <a:rPr kumimoji="1" lang="zh-CN" altLang="en-US" sz="4000" dirty="0">
                <a:solidFill>
                  <a:schemeClr val="bg1"/>
                </a:solidFill>
                <a:latin typeface="Neutraface Text Bold" panose="02000800040000020004" pitchFamily="2" charset="0"/>
              </a:rPr>
              <a:t> </a:t>
            </a:r>
            <a:r>
              <a:rPr kumimoji="1" lang="en-US" altLang="zh-CN" sz="4000" dirty="0" err="1">
                <a:solidFill>
                  <a:schemeClr val="bg1"/>
                </a:solidFill>
                <a:latin typeface="Neutraface Text Bold" panose="02000800040000020004" pitchFamily="2" charset="0"/>
              </a:rPr>
              <a:t>Haoling</a:t>
            </a:r>
            <a:endParaRPr kumimoji="1" lang="zh-CN" altLang="en-US" sz="4000" dirty="0">
              <a:solidFill>
                <a:schemeClr val="bg1"/>
              </a:solidFill>
              <a:latin typeface="Neutraface Text Bold" panose="02000800040000020004" pitchFamily="2" charset="0"/>
            </a:endParaRPr>
          </a:p>
        </p:txBody>
      </p:sp>
      <p:sp>
        <p:nvSpPr>
          <p:cNvPr id="9" name="文本框 8">
            <a:extLst>
              <a:ext uri="{FF2B5EF4-FFF2-40B4-BE49-F238E27FC236}">
                <a16:creationId xmlns:a16="http://schemas.microsoft.com/office/drawing/2014/main" id="{17BAD2C7-640E-E189-902E-3DF9C382C7AB}"/>
              </a:ext>
            </a:extLst>
          </p:cNvPr>
          <p:cNvSpPr txBox="1"/>
          <p:nvPr/>
        </p:nvSpPr>
        <p:spPr>
          <a:xfrm>
            <a:off x="8870255" y="1939173"/>
            <a:ext cx="3198311" cy="707886"/>
          </a:xfrm>
          <a:prstGeom prst="rect">
            <a:avLst/>
          </a:prstGeom>
          <a:noFill/>
        </p:spPr>
        <p:txBody>
          <a:bodyPr wrap="square" rtlCol="0">
            <a:spAutoFit/>
          </a:bodyPr>
          <a:lstStyle/>
          <a:p>
            <a:pPr algn="ctr"/>
            <a:r>
              <a:rPr kumimoji="1" lang="en-US" altLang="zh-CN" sz="4000" dirty="0">
                <a:solidFill>
                  <a:schemeClr val="bg1"/>
                </a:solidFill>
                <a:latin typeface="Neutraface Text Bold" panose="02000800040000020004" pitchFamily="2" charset="0"/>
              </a:rPr>
              <a:t>Wang</a:t>
            </a:r>
            <a:r>
              <a:rPr kumimoji="1" lang="zh-CN" altLang="en-US" sz="4000" dirty="0">
                <a:solidFill>
                  <a:schemeClr val="bg1"/>
                </a:solidFill>
                <a:latin typeface="Neutraface Text Bold" panose="02000800040000020004" pitchFamily="2" charset="0"/>
              </a:rPr>
              <a:t> </a:t>
            </a:r>
            <a:r>
              <a:rPr kumimoji="1" lang="en-US" altLang="zh-CN" sz="4000" dirty="0" err="1">
                <a:solidFill>
                  <a:schemeClr val="bg1"/>
                </a:solidFill>
                <a:latin typeface="Neutraface Text Bold" panose="02000800040000020004" pitchFamily="2" charset="0"/>
              </a:rPr>
              <a:t>Ruozhu</a:t>
            </a:r>
            <a:endParaRPr kumimoji="1" lang="zh-CN" altLang="en-US" sz="4000" dirty="0">
              <a:solidFill>
                <a:schemeClr val="bg1"/>
              </a:solidFill>
              <a:latin typeface="Neutraface Text Bold" panose="02000800040000020004" pitchFamily="2" charset="0"/>
            </a:endParaRPr>
          </a:p>
        </p:txBody>
      </p:sp>
      <p:sp>
        <p:nvSpPr>
          <p:cNvPr id="10" name="文本框 9">
            <a:extLst>
              <a:ext uri="{FF2B5EF4-FFF2-40B4-BE49-F238E27FC236}">
                <a16:creationId xmlns:a16="http://schemas.microsoft.com/office/drawing/2014/main" id="{C213DBC8-BDEF-CE8A-069A-8D41027703CD}"/>
              </a:ext>
            </a:extLst>
          </p:cNvPr>
          <p:cNvSpPr txBox="1"/>
          <p:nvPr/>
        </p:nvSpPr>
        <p:spPr>
          <a:xfrm>
            <a:off x="9707825" y="3885433"/>
            <a:ext cx="2422458" cy="707886"/>
          </a:xfrm>
          <a:prstGeom prst="rect">
            <a:avLst/>
          </a:prstGeom>
          <a:noFill/>
        </p:spPr>
        <p:txBody>
          <a:bodyPr wrap="none" rtlCol="0">
            <a:spAutoFit/>
          </a:bodyPr>
          <a:lstStyle/>
          <a:p>
            <a:pPr algn="ctr"/>
            <a:r>
              <a:rPr kumimoji="1" lang="en-US" altLang="zh-CN" sz="4000" dirty="0">
                <a:solidFill>
                  <a:schemeClr val="bg1"/>
                </a:solidFill>
                <a:latin typeface="Neutraface Text Bold" panose="02000800040000020004" pitchFamily="2" charset="0"/>
              </a:rPr>
              <a:t>Cai</a:t>
            </a:r>
            <a:r>
              <a:rPr kumimoji="1" lang="zh-CN" altLang="en-US" sz="4000" dirty="0">
                <a:solidFill>
                  <a:schemeClr val="bg1"/>
                </a:solidFill>
                <a:latin typeface="Neutraface Text Bold" panose="02000800040000020004" pitchFamily="2" charset="0"/>
              </a:rPr>
              <a:t> </a:t>
            </a:r>
            <a:r>
              <a:rPr kumimoji="1" lang="en-US" altLang="zh-CN" sz="4000" dirty="0" err="1">
                <a:solidFill>
                  <a:schemeClr val="bg1"/>
                </a:solidFill>
                <a:latin typeface="Neutraface Text Bold" panose="02000800040000020004" pitchFamily="2" charset="0"/>
              </a:rPr>
              <a:t>Yiwen</a:t>
            </a:r>
            <a:endParaRPr kumimoji="1" lang="zh-CN" altLang="en-US" sz="4000" dirty="0">
              <a:solidFill>
                <a:schemeClr val="bg1"/>
              </a:solidFill>
              <a:latin typeface="Neutraface Text Bold" panose="02000800040000020004" pitchFamily="2" charset="0"/>
            </a:endParaRPr>
          </a:p>
        </p:txBody>
      </p:sp>
      <p:sp>
        <p:nvSpPr>
          <p:cNvPr id="11" name="文本框 10">
            <a:extLst>
              <a:ext uri="{FF2B5EF4-FFF2-40B4-BE49-F238E27FC236}">
                <a16:creationId xmlns:a16="http://schemas.microsoft.com/office/drawing/2014/main" id="{868B6C9B-1B6A-52CB-DA5C-22376991C363}"/>
              </a:ext>
            </a:extLst>
          </p:cNvPr>
          <p:cNvSpPr txBox="1"/>
          <p:nvPr/>
        </p:nvSpPr>
        <p:spPr>
          <a:xfrm>
            <a:off x="8531220" y="5480066"/>
            <a:ext cx="3599063" cy="707886"/>
          </a:xfrm>
          <a:prstGeom prst="rect">
            <a:avLst/>
          </a:prstGeom>
          <a:noFill/>
        </p:spPr>
        <p:txBody>
          <a:bodyPr wrap="none" rtlCol="0">
            <a:spAutoFit/>
          </a:bodyPr>
          <a:lstStyle/>
          <a:p>
            <a:pPr algn="ctr"/>
            <a:r>
              <a:rPr kumimoji="1" lang="en-US" altLang="zh-CN" sz="4000" dirty="0">
                <a:solidFill>
                  <a:schemeClr val="bg1"/>
                </a:solidFill>
                <a:latin typeface="Neutraface Text Bold" panose="02000800040000020004" pitchFamily="2" charset="0"/>
              </a:rPr>
              <a:t>Zhu</a:t>
            </a:r>
            <a:r>
              <a:rPr kumimoji="1" lang="zh-CN" altLang="en-US" sz="4000" dirty="0">
                <a:solidFill>
                  <a:schemeClr val="bg1"/>
                </a:solidFill>
                <a:latin typeface="Neutraface Text Bold" panose="02000800040000020004" pitchFamily="2" charset="0"/>
              </a:rPr>
              <a:t> </a:t>
            </a:r>
            <a:r>
              <a:rPr kumimoji="1" lang="en-US" altLang="zh-CN" sz="4000" dirty="0" err="1">
                <a:solidFill>
                  <a:schemeClr val="bg1"/>
                </a:solidFill>
                <a:latin typeface="Neutraface Text Bold" panose="02000800040000020004" pitchFamily="2" charset="0"/>
              </a:rPr>
              <a:t>Yuanchuan</a:t>
            </a:r>
            <a:endParaRPr kumimoji="1" lang="zh-CN" altLang="en-US" sz="4000" dirty="0">
              <a:solidFill>
                <a:schemeClr val="bg1"/>
              </a:solidFill>
              <a:latin typeface="Neutraface Text Bold" panose="02000800040000020004" pitchFamily="2" charset="0"/>
            </a:endParaRPr>
          </a:p>
        </p:txBody>
      </p:sp>
      <p:sp>
        <p:nvSpPr>
          <p:cNvPr id="14" name="文本框 13">
            <a:extLst>
              <a:ext uri="{FF2B5EF4-FFF2-40B4-BE49-F238E27FC236}">
                <a16:creationId xmlns:a16="http://schemas.microsoft.com/office/drawing/2014/main" id="{F027C67C-7ED2-4D16-3CBB-E5DD90426267}"/>
              </a:ext>
            </a:extLst>
          </p:cNvPr>
          <p:cNvSpPr txBox="1"/>
          <p:nvPr/>
        </p:nvSpPr>
        <p:spPr>
          <a:xfrm>
            <a:off x="10619933" y="879897"/>
            <a:ext cx="1510350" cy="523220"/>
          </a:xfrm>
          <a:prstGeom prst="rect">
            <a:avLst/>
          </a:prstGeom>
          <a:noFill/>
        </p:spPr>
        <p:txBody>
          <a:bodyPr wrap="none" rtlCol="0">
            <a:spAutoFit/>
          </a:bodyPr>
          <a:lstStyle/>
          <a:p>
            <a:r>
              <a:rPr kumimoji="1" lang="en-US" altLang="zh-CN" sz="2800" dirty="0" err="1">
                <a:solidFill>
                  <a:schemeClr val="bg2">
                    <a:lumMod val="90000"/>
                  </a:schemeClr>
                </a:solidFill>
                <a:latin typeface="Neutraface Text Bold" panose="02000800040000020004" pitchFamily="2" charset="0"/>
              </a:rPr>
              <a:t>YouXam</a:t>
            </a:r>
            <a:endParaRPr kumimoji="1" lang="zh-CN" altLang="en-US" sz="2800" dirty="0">
              <a:solidFill>
                <a:schemeClr val="bg2">
                  <a:lumMod val="90000"/>
                </a:schemeClr>
              </a:solidFill>
              <a:latin typeface="Neutraface Text Bold" panose="02000800040000020004" pitchFamily="2" charset="0"/>
            </a:endParaRPr>
          </a:p>
        </p:txBody>
      </p:sp>
      <p:pic>
        <p:nvPicPr>
          <p:cNvPr id="15" name="图形 14">
            <a:extLst>
              <a:ext uri="{FF2B5EF4-FFF2-40B4-BE49-F238E27FC236}">
                <a16:creationId xmlns:a16="http://schemas.microsoft.com/office/drawing/2014/main" id="{21D5E049-A7BF-776F-B512-119292AC21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4487" y="2793875"/>
            <a:ext cx="345554" cy="340822"/>
          </a:xfrm>
          <a:prstGeom prst="rect">
            <a:avLst/>
          </a:prstGeom>
        </p:spPr>
      </p:pic>
      <p:sp>
        <p:nvSpPr>
          <p:cNvPr id="16" name="文本框 15">
            <a:extLst>
              <a:ext uri="{FF2B5EF4-FFF2-40B4-BE49-F238E27FC236}">
                <a16:creationId xmlns:a16="http://schemas.microsoft.com/office/drawing/2014/main" id="{E7705C05-1D7A-DA1D-778A-7F37E122B320}"/>
              </a:ext>
            </a:extLst>
          </p:cNvPr>
          <p:cNvSpPr txBox="1"/>
          <p:nvPr/>
        </p:nvSpPr>
        <p:spPr>
          <a:xfrm>
            <a:off x="9610041" y="2699103"/>
            <a:ext cx="2520242" cy="523220"/>
          </a:xfrm>
          <a:prstGeom prst="rect">
            <a:avLst/>
          </a:prstGeom>
          <a:noFill/>
        </p:spPr>
        <p:txBody>
          <a:bodyPr wrap="none" rtlCol="0">
            <a:spAutoFit/>
          </a:bodyPr>
          <a:lstStyle/>
          <a:p>
            <a:r>
              <a:rPr kumimoji="1" lang="en-US" altLang="zh-CN" sz="2800" dirty="0" err="1">
                <a:solidFill>
                  <a:schemeClr val="bg2">
                    <a:lumMod val="90000"/>
                  </a:schemeClr>
                </a:solidFill>
                <a:latin typeface="Neutraface Text Bold" panose="02000800040000020004" pitchFamily="2" charset="0"/>
              </a:rPr>
              <a:t>sherlockedhzoi</a:t>
            </a:r>
            <a:endParaRPr kumimoji="1" lang="zh-CN" altLang="en-US" sz="2800" dirty="0">
              <a:solidFill>
                <a:schemeClr val="bg2">
                  <a:lumMod val="90000"/>
                </a:schemeClr>
              </a:solidFill>
              <a:latin typeface="Neutraface Text Bold" panose="02000800040000020004" pitchFamily="2" charset="0"/>
            </a:endParaRPr>
          </a:p>
        </p:txBody>
      </p:sp>
      <p:pic>
        <p:nvPicPr>
          <p:cNvPr id="20" name="图形 19">
            <a:extLst>
              <a:ext uri="{FF2B5EF4-FFF2-40B4-BE49-F238E27FC236}">
                <a16:creationId xmlns:a16="http://schemas.microsoft.com/office/drawing/2014/main" id="{1CF6933C-270D-54B8-2FD8-2D5CF7ABD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11342" y="971096"/>
            <a:ext cx="345554" cy="340822"/>
          </a:xfrm>
          <a:prstGeom prst="rect">
            <a:avLst/>
          </a:prstGeom>
        </p:spPr>
      </p:pic>
      <p:pic>
        <p:nvPicPr>
          <p:cNvPr id="21" name="图形 20">
            <a:extLst>
              <a:ext uri="{FF2B5EF4-FFF2-40B4-BE49-F238E27FC236}">
                <a16:creationId xmlns:a16="http://schemas.microsoft.com/office/drawing/2014/main" id="{860E2316-DA00-DAE5-DD97-428DDF0E33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04700" y="6268449"/>
            <a:ext cx="345554" cy="340822"/>
          </a:xfrm>
          <a:prstGeom prst="rect">
            <a:avLst/>
          </a:prstGeom>
        </p:spPr>
      </p:pic>
      <p:sp>
        <p:nvSpPr>
          <p:cNvPr id="22" name="文本框 21">
            <a:extLst>
              <a:ext uri="{FF2B5EF4-FFF2-40B4-BE49-F238E27FC236}">
                <a16:creationId xmlns:a16="http://schemas.microsoft.com/office/drawing/2014/main" id="{73CC298B-A7CA-D9F0-7DB1-326A1C2FA709}"/>
              </a:ext>
            </a:extLst>
          </p:cNvPr>
          <p:cNvSpPr txBox="1"/>
          <p:nvPr/>
        </p:nvSpPr>
        <p:spPr>
          <a:xfrm>
            <a:off x="10150254" y="6173677"/>
            <a:ext cx="1980029" cy="523220"/>
          </a:xfrm>
          <a:prstGeom prst="rect">
            <a:avLst/>
          </a:prstGeom>
          <a:noFill/>
        </p:spPr>
        <p:txBody>
          <a:bodyPr wrap="none" rtlCol="0">
            <a:spAutoFit/>
          </a:bodyPr>
          <a:lstStyle/>
          <a:p>
            <a:r>
              <a:rPr kumimoji="1" lang="en-US" altLang="zh-CN" sz="2800" dirty="0" err="1">
                <a:solidFill>
                  <a:schemeClr val="bg2">
                    <a:lumMod val="90000"/>
                  </a:schemeClr>
                </a:solidFill>
                <a:latin typeface="Neutraface Text Bold" panose="02000800040000020004" pitchFamily="2" charset="0"/>
              </a:rPr>
              <a:t>KKChrisYC</a:t>
            </a:r>
            <a:endParaRPr kumimoji="1" lang="zh-CN" altLang="en-US" sz="2800" dirty="0">
              <a:solidFill>
                <a:schemeClr val="bg2">
                  <a:lumMod val="90000"/>
                </a:schemeClr>
              </a:solidFill>
              <a:latin typeface="Neutraface Text Bold" panose="02000800040000020004" pitchFamily="2" charset="0"/>
            </a:endParaRPr>
          </a:p>
        </p:txBody>
      </p:sp>
      <p:pic>
        <p:nvPicPr>
          <p:cNvPr id="32" name="图形 31">
            <a:extLst>
              <a:ext uri="{FF2B5EF4-FFF2-40B4-BE49-F238E27FC236}">
                <a16:creationId xmlns:a16="http://schemas.microsoft.com/office/drawing/2014/main" id="{C67ECEF3-D060-E0D5-1D8E-7FC7B697C7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3775" y="4665004"/>
            <a:ext cx="345554" cy="340822"/>
          </a:xfrm>
          <a:prstGeom prst="rect">
            <a:avLst/>
          </a:prstGeom>
        </p:spPr>
      </p:pic>
      <p:sp>
        <p:nvSpPr>
          <p:cNvPr id="33" name="文本框 32">
            <a:extLst>
              <a:ext uri="{FF2B5EF4-FFF2-40B4-BE49-F238E27FC236}">
                <a16:creationId xmlns:a16="http://schemas.microsoft.com/office/drawing/2014/main" id="{768EF6CC-06C6-8088-C5A3-5F408A3E1E2B}"/>
              </a:ext>
            </a:extLst>
          </p:cNvPr>
          <p:cNvSpPr txBox="1"/>
          <p:nvPr/>
        </p:nvSpPr>
        <p:spPr>
          <a:xfrm>
            <a:off x="9229329" y="4570232"/>
            <a:ext cx="2962671" cy="523220"/>
          </a:xfrm>
          <a:prstGeom prst="rect">
            <a:avLst/>
          </a:prstGeom>
          <a:noFill/>
        </p:spPr>
        <p:txBody>
          <a:bodyPr wrap="none" rtlCol="0">
            <a:spAutoFit/>
          </a:bodyPr>
          <a:lstStyle/>
          <a:p>
            <a:r>
              <a:rPr kumimoji="1" lang="en-US" altLang="zh-CN" sz="2800" dirty="0" err="1">
                <a:solidFill>
                  <a:schemeClr val="bg2">
                    <a:lumMod val="90000"/>
                  </a:schemeClr>
                </a:solidFill>
                <a:latin typeface="Neutraface Text Bold" panose="02000800040000020004" pitchFamily="2" charset="0"/>
              </a:rPr>
              <a:t>DrinkLessMilkTea</a:t>
            </a:r>
            <a:endParaRPr kumimoji="1" lang="zh-CN" altLang="en-US" sz="2800" dirty="0">
              <a:solidFill>
                <a:schemeClr val="bg2">
                  <a:lumMod val="90000"/>
                </a:schemeClr>
              </a:solidFill>
              <a:latin typeface="Neutraface Text Bold" panose="02000800040000020004" pitchFamily="2" charset="0"/>
            </a:endParaRPr>
          </a:p>
        </p:txBody>
      </p:sp>
    </p:spTree>
    <p:extLst>
      <p:ext uri="{BB962C8B-B14F-4D97-AF65-F5344CB8AC3E}">
        <p14:creationId xmlns:p14="http://schemas.microsoft.com/office/powerpoint/2010/main" val="20912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8B4F9AA7-7315-3AFA-A43B-0D0A98BEBE11}"/>
              </a:ext>
            </a:extLst>
          </p:cNvPr>
          <p:cNvSpPr txBox="1"/>
          <p:nvPr/>
        </p:nvSpPr>
        <p:spPr>
          <a:xfrm>
            <a:off x="2137736" y="791875"/>
            <a:ext cx="1464457" cy="1200329"/>
          </a:xfrm>
          <a:prstGeom prst="rect">
            <a:avLst/>
          </a:prstGeom>
          <a:noFill/>
        </p:spPr>
        <p:txBody>
          <a:bodyPr wrap="square">
            <a:spAutoFit/>
          </a:bodyPr>
          <a:lstStyle/>
          <a:p>
            <a:r>
              <a:rPr kumimoji="1" lang="en-US" altLang="zh-CN" sz="7200" dirty="0">
                <a:solidFill>
                  <a:srgbClr val="D3B5E5"/>
                </a:solidFill>
                <a:latin typeface="Neutraface Text Bold" panose="02000800040000020004" pitchFamily="2" charset="0"/>
              </a:rPr>
              <a:t>UP</a:t>
            </a:r>
            <a:endParaRPr lang="zh-CN" altLang="en-US" sz="7200" dirty="0">
              <a:solidFill>
                <a:srgbClr val="D3B5E5"/>
              </a:solidFill>
            </a:endParaRPr>
          </a:p>
        </p:txBody>
      </p:sp>
      <p:pic>
        <p:nvPicPr>
          <p:cNvPr id="11" name="图片 10" descr="徽标&#10;&#10;描述已自动生成">
            <a:extLst>
              <a:ext uri="{FF2B5EF4-FFF2-40B4-BE49-F238E27FC236}">
                <a16:creationId xmlns:a16="http://schemas.microsoft.com/office/drawing/2014/main" id="{A4A547DF-259C-3211-68BD-59F82A74BC47}"/>
              </a:ext>
            </a:extLst>
          </p:cNvPr>
          <p:cNvPicPr>
            <a:picLocks noChangeAspect="1"/>
          </p:cNvPicPr>
          <p:nvPr/>
        </p:nvPicPr>
        <p:blipFill>
          <a:blip r:embed="rId3">
            <a:alphaModFix/>
          </a:blip>
          <a:stretch>
            <a:fillRect/>
          </a:stretch>
        </p:blipFill>
        <p:spPr>
          <a:xfrm>
            <a:off x="60519" y="2291854"/>
            <a:ext cx="2164138" cy="2164138"/>
          </a:xfrm>
          <a:prstGeom prst="ellipse">
            <a:avLst/>
          </a:prstGeom>
          <a:effectLst>
            <a:softEdge rad="290731"/>
          </a:effectLst>
        </p:spPr>
      </p:pic>
      <p:sp>
        <p:nvSpPr>
          <p:cNvPr id="22" name="文本框 21">
            <a:extLst>
              <a:ext uri="{FF2B5EF4-FFF2-40B4-BE49-F238E27FC236}">
                <a16:creationId xmlns:a16="http://schemas.microsoft.com/office/drawing/2014/main" id="{EF9C153B-F4AA-4DE9-F95C-EE5C1A934A60}"/>
              </a:ext>
            </a:extLst>
          </p:cNvPr>
          <p:cNvSpPr txBox="1"/>
          <p:nvPr/>
        </p:nvSpPr>
        <p:spPr>
          <a:xfrm>
            <a:off x="2559316" y="1853106"/>
            <a:ext cx="858035" cy="1200329"/>
          </a:xfrm>
          <a:prstGeom prst="rect">
            <a:avLst/>
          </a:prstGeom>
          <a:noFill/>
        </p:spPr>
        <p:txBody>
          <a:bodyPr wrap="square">
            <a:spAutoFit/>
          </a:bodyPr>
          <a:lstStyle/>
          <a:p>
            <a:r>
              <a:rPr kumimoji="1" lang="en-US" altLang="zh-CN" sz="7200" dirty="0">
                <a:solidFill>
                  <a:srgbClr val="D3B5E5"/>
                </a:solidFill>
                <a:latin typeface="Neutraface Text Bold" panose="02000800040000020004" pitchFamily="2" charset="0"/>
              </a:rPr>
              <a:t>L</a:t>
            </a:r>
            <a:endParaRPr lang="zh-CN" altLang="en-US" sz="7200" dirty="0">
              <a:solidFill>
                <a:srgbClr val="D3B5E5"/>
              </a:solidFill>
            </a:endParaRPr>
          </a:p>
        </p:txBody>
      </p:sp>
      <p:sp>
        <p:nvSpPr>
          <p:cNvPr id="24" name="文本框 23">
            <a:extLst>
              <a:ext uri="{FF2B5EF4-FFF2-40B4-BE49-F238E27FC236}">
                <a16:creationId xmlns:a16="http://schemas.microsoft.com/office/drawing/2014/main" id="{2934DDE0-C93B-A907-ACA6-E4CD22603188}"/>
              </a:ext>
            </a:extLst>
          </p:cNvPr>
          <p:cNvSpPr txBox="1"/>
          <p:nvPr/>
        </p:nvSpPr>
        <p:spPr>
          <a:xfrm>
            <a:off x="2666395" y="2957580"/>
            <a:ext cx="463270" cy="1200329"/>
          </a:xfrm>
          <a:prstGeom prst="rect">
            <a:avLst/>
          </a:prstGeom>
          <a:noFill/>
        </p:spPr>
        <p:txBody>
          <a:bodyPr wrap="square">
            <a:spAutoFit/>
          </a:bodyPr>
          <a:lstStyle/>
          <a:p>
            <a:r>
              <a:rPr kumimoji="1" lang="en-US" altLang="zh-CN" sz="7200" dirty="0">
                <a:solidFill>
                  <a:srgbClr val="D3B5E5"/>
                </a:solidFill>
                <a:latin typeface="Neutraface Text Bold" panose="02000800040000020004" pitchFamily="2" charset="0"/>
              </a:rPr>
              <a:t>I</a:t>
            </a:r>
            <a:endParaRPr lang="zh-CN" altLang="en-US" sz="7200" dirty="0">
              <a:solidFill>
                <a:srgbClr val="D3B5E5"/>
              </a:solidFill>
            </a:endParaRPr>
          </a:p>
        </p:txBody>
      </p:sp>
      <p:sp>
        <p:nvSpPr>
          <p:cNvPr id="26" name="文本框 25">
            <a:extLst>
              <a:ext uri="{FF2B5EF4-FFF2-40B4-BE49-F238E27FC236}">
                <a16:creationId xmlns:a16="http://schemas.microsoft.com/office/drawing/2014/main" id="{B564C028-5DFF-2215-FB7E-7BA85F8F8E5F}"/>
              </a:ext>
            </a:extLst>
          </p:cNvPr>
          <p:cNvSpPr txBox="1"/>
          <p:nvPr/>
        </p:nvSpPr>
        <p:spPr>
          <a:xfrm>
            <a:off x="2440948" y="4114666"/>
            <a:ext cx="858035" cy="1200329"/>
          </a:xfrm>
          <a:prstGeom prst="rect">
            <a:avLst/>
          </a:prstGeom>
          <a:noFill/>
        </p:spPr>
        <p:txBody>
          <a:bodyPr wrap="square">
            <a:spAutoFit/>
          </a:bodyPr>
          <a:lstStyle/>
          <a:p>
            <a:r>
              <a:rPr kumimoji="1" lang="en-US" altLang="zh-CN" sz="7200" dirty="0">
                <a:solidFill>
                  <a:srgbClr val="D3B5E5"/>
                </a:solidFill>
                <a:latin typeface="Neutraface Text Bold" panose="02000800040000020004" pitchFamily="2" charset="0"/>
              </a:rPr>
              <a:t>O</a:t>
            </a:r>
            <a:endParaRPr lang="zh-CN" altLang="en-US" sz="7200" dirty="0">
              <a:solidFill>
                <a:srgbClr val="D3B5E5"/>
              </a:solidFill>
            </a:endParaRPr>
          </a:p>
        </p:txBody>
      </p:sp>
      <p:sp>
        <p:nvSpPr>
          <p:cNvPr id="28" name="文本框 27">
            <a:extLst>
              <a:ext uri="{FF2B5EF4-FFF2-40B4-BE49-F238E27FC236}">
                <a16:creationId xmlns:a16="http://schemas.microsoft.com/office/drawing/2014/main" id="{BC29CFF0-9DE4-5958-A4FC-7C6F1D6904DB}"/>
              </a:ext>
            </a:extLst>
          </p:cNvPr>
          <p:cNvSpPr txBox="1"/>
          <p:nvPr/>
        </p:nvSpPr>
        <p:spPr>
          <a:xfrm>
            <a:off x="2467621" y="5219140"/>
            <a:ext cx="860818" cy="1200329"/>
          </a:xfrm>
          <a:prstGeom prst="rect">
            <a:avLst/>
          </a:prstGeom>
          <a:noFill/>
        </p:spPr>
        <p:txBody>
          <a:bodyPr wrap="square">
            <a:spAutoFit/>
          </a:bodyPr>
          <a:lstStyle/>
          <a:p>
            <a:r>
              <a:rPr kumimoji="1" lang="en-US" altLang="zh-CN" sz="7200" dirty="0">
                <a:solidFill>
                  <a:srgbClr val="D3B5E5"/>
                </a:solidFill>
                <a:latin typeface="Neutraface Text Bold" panose="02000800040000020004" pitchFamily="2" charset="0"/>
              </a:rPr>
              <a:t>N</a:t>
            </a:r>
            <a:endParaRPr lang="zh-CN" altLang="en-US" sz="7200" dirty="0">
              <a:solidFill>
                <a:srgbClr val="D3B5E5"/>
              </a:solidFill>
            </a:endParaRPr>
          </a:p>
        </p:txBody>
      </p:sp>
      <p:sp>
        <p:nvSpPr>
          <p:cNvPr id="2" name="!!Unified Platform for AI&#10;">
            <a:extLst>
              <a:ext uri="{FF2B5EF4-FFF2-40B4-BE49-F238E27FC236}">
                <a16:creationId xmlns:a16="http://schemas.microsoft.com/office/drawing/2014/main" id="{8BBF993A-07F6-AC45-11B4-B033EBCE1ED8}"/>
              </a:ext>
            </a:extLst>
          </p:cNvPr>
          <p:cNvSpPr txBox="1"/>
          <p:nvPr/>
        </p:nvSpPr>
        <p:spPr>
          <a:xfrm>
            <a:off x="4938326" y="1068873"/>
            <a:ext cx="5703377" cy="646331"/>
          </a:xfrm>
          <a:prstGeom prst="rect">
            <a:avLst/>
          </a:prstGeom>
          <a:noFill/>
        </p:spPr>
        <p:txBody>
          <a:bodyPr wrap="square" rtlCol="0">
            <a:spAutoFit/>
          </a:bodyPr>
          <a:lstStyle/>
          <a:p>
            <a:pPr algn="ctr"/>
            <a:r>
              <a:rPr lang="en" altLang="zh-CN" sz="3600" b="1" u="sng" dirty="0">
                <a:effectLst/>
                <a:latin typeface="Neutraface Text Bold" panose="02000800040000020004" pitchFamily="2" charset="0"/>
              </a:rPr>
              <a:t>U</a:t>
            </a:r>
            <a:r>
              <a:rPr lang="en" altLang="zh-CN" sz="3600" b="1" dirty="0">
                <a:effectLst/>
                <a:latin typeface="Neutraface Text Bold" panose="02000800040000020004" pitchFamily="2" charset="0"/>
              </a:rPr>
              <a:t>nified </a:t>
            </a:r>
            <a:r>
              <a:rPr lang="en" altLang="zh-CN" sz="3600" b="1" u="sng" dirty="0">
                <a:effectLst/>
                <a:latin typeface="Neutraface Text Bold" panose="02000800040000020004" pitchFamily="2" charset="0"/>
              </a:rPr>
              <a:t>P</a:t>
            </a:r>
            <a:r>
              <a:rPr lang="en" altLang="zh-CN" sz="3600" b="1" dirty="0">
                <a:effectLst/>
                <a:latin typeface="Neutraface Text Bold" panose="02000800040000020004" pitchFamily="2" charset="0"/>
              </a:rPr>
              <a:t>latform for AI</a:t>
            </a:r>
            <a:endParaRPr kumimoji="1" lang="zh-CN" altLang="en-US" sz="3600" dirty="0">
              <a:latin typeface="Neutraface Text Bold" panose="02000800040000020004" pitchFamily="2" charset="0"/>
            </a:endParaRPr>
          </a:p>
        </p:txBody>
      </p:sp>
      <p:sp>
        <p:nvSpPr>
          <p:cNvPr id="4" name="!!Leveraging cloud-native design&#10;">
            <a:extLst>
              <a:ext uri="{FF2B5EF4-FFF2-40B4-BE49-F238E27FC236}">
                <a16:creationId xmlns:a16="http://schemas.microsoft.com/office/drawing/2014/main" id="{6D85C266-F642-B003-1204-4A5001AFE1C8}"/>
              </a:ext>
            </a:extLst>
          </p:cNvPr>
          <p:cNvSpPr txBox="1"/>
          <p:nvPr/>
        </p:nvSpPr>
        <p:spPr>
          <a:xfrm>
            <a:off x="3998919" y="2130104"/>
            <a:ext cx="7582189" cy="646331"/>
          </a:xfrm>
          <a:prstGeom prst="rect">
            <a:avLst/>
          </a:prstGeom>
          <a:noFill/>
        </p:spPr>
        <p:txBody>
          <a:bodyPr wrap="square">
            <a:spAutoFit/>
          </a:bodyPr>
          <a:lstStyle/>
          <a:p>
            <a:pPr algn="ctr"/>
            <a:r>
              <a:rPr lang="en" altLang="zh-CN" sz="3600" b="1" u="sng" dirty="0">
                <a:effectLst/>
                <a:latin typeface="Neutraface Text Bold" panose="02000800040000020004" pitchFamily="2" charset="0"/>
              </a:rPr>
              <a:t>L</a:t>
            </a:r>
            <a:r>
              <a:rPr lang="en" altLang="zh-CN" sz="3600" b="1" dirty="0">
                <a:effectLst/>
                <a:latin typeface="Neutraface Text Bold" panose="02000800040000020004" pitchFamily="2" charset="0"/>
              </a:rPr>
              <a:t>everaging cloud-native design</a:t>
            </a:r>
            <a:endParaRPr lang="zh-CN" altLang="en-US" sz="3600" dirty="0">
              <a:latin typeface="Neutraface Text Bold" panose="02000800040000020004" pitchFamily="2" charset="0"/>
            </a:endParaRPr>
          </a:p>
        </p:txBody>
      </p:sp>
      <p:sp>
        <p:nvSpPr>
          <p:cNvPr id="6" name="!!Intelligent self-serving task distribution&#10;">
            <a:extLst>
              <a:ext uri="{FF2B5EF4-FFF2-40B4-BE49-F238E27FC236}">
                <a16:creationId xmlns:a16="http://schemas.microsoft.com/office/drawing/2014/main" id="{10CF7511-7D49-E6F2-688C-A00065F944C3}"/>
              </a:ext>
            </a:extLst>
          </p:cNvPr>
          <p:cNvSpPr txBox="1"/>
          <p:nvPr/>
        </p:nvSpPr>
        <p:spPr>
          <a:xfrm>
            <a:off x="3610485" y="3234578"/>
            <a:ext cx="8359055" cy="646331"/>
          </a:xfrm>
          <a:prstGeom prst="rect">
            <a:avLst/>
          </a:prstGeom>
          <a:noFill/>
        </p:spPr>
        <p:txBody>
          <a:bodyPr wrap="square">
            <a:spAutoFit/>
          </a:bodyPr>
          <a:lstStyle/>
          <a:p>
            <a:pPr algn="ctr"/>
            <a:r>
              <a:rPr lang="en" altLang="zh-CN" sz="3600" b="1" u="sng" dirty="0">
                <a:effectLst/>
                <a:latin typeface="Neutraface Text Bold" panose="02000800040000020004" pitchFamily="2" charset="0"/>
              </a:rPr>
              <a:t>I</a:t>
            </a:r>
            <a:r>
              <a:rPr lang="en" altLang="zh-CN" sz="3600" b="1" dirty="0">
                <a:effectLst/>
                <a:latin typeface="Neutraface Text Bold" panose="02000800040000020004" pitchFamily="2" charset="0"/>
              </a:rPr>
              <a:t>ntelligent self-serving task distribution</a:t>
            </a:r>
            <a:endParaRPr lang="zh-CN" altLang="en-US" sz="3600" dirty="0">
              <a:latin typeface="Neutraface Text Bold" panose="02000800040000020004" pitchFamily="2" charset="0"/>
            </a:endParaRPr>
          </a:p>
        </p:txBody>
      </p:sp>
      <p:sp>
        <p:nvSpPr>
          <p:cNvPr id="8" name="!!Optimizing resource allocation&#10;">
            <a:extLst>
              <a:ext uri="{FF2B5EF4-FFF2-40B4-BE49-F238E27FC236}">
                <a16:creationId xmlns:a16="http://schemas.microsoft.com/office/drawing/2014/main" id="{638F48C7-0B17-AC7F-FEA6-5D109669B9D5}"/>
              </a:ext>
            </a:extLst>
          </p:cNvPr>
          <p:cNvSpPr txBox="1"/>
          <p:nvPr/>
        </p:nvSpPr>
        <p:spPr>
          <a:xfrm>
            <a:off x="4471438" y="4391664"/>
            <a:ext cx="6637148" cy="646331"/>
          </a:xfrm>
          <a:prstGeom prst="rect">
            <a:avLst/>
          </a:prstGeom>
          <a:noFill/>
        </p:spPr>
        <p:txBody>
          <a:bodyPr wrap="square">
            <a:spAutoFit/>
          </a:bodyPr>
          <a:lstStyle/>
          <a:p>
            <a:pPr algn="ctr"/>
            <a:r>
              <a:rPr lang="en" altLang="zh-CN" sz="3600" b="1" u="sng" dirty="0">
                <a:effectLst/>
                <a:latin typeface="Neutraface Text Bold" panose="02000800040000020004" pitchFamily="2" charset="0"/>
              </a:rPr>
              <a:t>O</a:t>
            </a:r>
            <a:r>
              <a:rPr lang="en" altLang="zh-CN" sz="3600" b="1" dirty="0">
                <a:effectLst/>
                <a:latin typeface="Neutraface Text Bold" panose="02000800040000020004" pitchFamily="2" charset="0"/>
              </a:rPr>
              <a:t>ptimizing resource allocation</a:t>
            </a:r>
            <a:endParaRPr lang="zh-CN" altLang="en-US" sz="3600" dirty="0">
              <a:latin typeface="Neutraface Text Bold" panose="02000800040000020004" pitchFamily="2" charset="0"/>
            </a:endParaRPr>
          </a:p>
        </p:txBody>
      </p:sp>
      <p:sp>
        <p:nvSpPr>
          <p:cNvPr id="12" name="!!Natively integrated with Kubernetes&#10;">
            <a:extLst>
              <a:ext uri="{FF2B5EF4-FFF2-40B4-BE49-F238E27FC236}">
                <a16:creationId xmlns:a16="http://schemas.microsoft.com/office/drawing/2014/main" id="{8BD3769F-E09E-DBFA-CDFB-15B32BF8FB51}"/>
              </a:ext>
            </a:extLst>
          </p:cNvPr>
          <p:cNvSpPr txBox="1"/>
          <p:nvPr/>
        </p:nvSpPr>
        <p:spPr>
          <a:xfrm>
            <a:off x="3929731" y="5496138"/>
            <a:ext cx="7720562" cy="646331"/>
          </a:xfrm>
          <a:prstGeom prst="rect">
            <a:avLst/>
          </a:prstGeom>
          <a:noFill/>
        </p:spPr>
        <p:txBody>
          <a:bodyPr wrap="square">
            <a:spAutoFit/>
          </a:bodyPr>
          <a:lstStyle/>
          <a:p>
            <a:pPr algn="ctr"/>
            <a:r>
              <a:rPr lang="en" altLang="zh-CN" sz="3600" b="1" u="sng" dirty="0">
                <a:effectLst/>
                <a:latin typeface="Neutraface Text Bold" panose="02000800040000020004" pitchFamily="2" charset="0"/>
              </a:rPr>
              <a:t>N</a:t>
            </a:r>
            <a:r>
              <a:rPr lang="en" altLang="zh-CN" sz="3600" b="1" dirty="0">
                <a:effectLst/>
                <a:latin typeface="Neutraface Text Bold" panose="02000800040000020004" pitchFamily="2" charset="0"/>
              </a:rPr>
              <a:t>atively integrated with Kubernetes</a:t>
            </a:r>
            <a:endParaRPr lang="zh-CN" altLang="en-US" sz="3600" dirty="0">
              <a:latin typeface="Neutraface Text Bold" panose="02000800040000020004" pitchFamily="2" charset="0"/>
            </a:endParaRPr>
          </a:p>
        </p:txBody>
      </p:sp>
    </p:spTree>
    <p:extLst>
      <p:ext uri="{BB962C8B-B14F-4D97-AF65-F5344CB8AC3E}">
        <p14:creationId xmlns:p14="http://schemas.microsoft.com/office/powerpoint/2010/main" val="3201387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iterate type="lt">
                                    <p:tmPct val="10000"/>
                                  </p:iterate>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ified Platform for AI&#10;">
            <a:extLst>
              <a:ext uri="{FF2B5EF4-FFF2-40B4-BE49-F238E27FC236}">
                <a16:creationId xmlns:a16="http://schemas.microsoft.com/office/drawing/2014/main" id="{8BBF993A-07F6-AC45-11B4-B033EBCE1ED8}"/>
              </a:ext>
            </a:extLst>
          </p:cNvPr>
          <p:cNvSpPr txBox="1"/>
          <p:nvPr/>
        </p:nvSpPr>
        <p:spPr>
          <a:xfrm>
            <a:off x="-154773" y="483103"/>
            <a:ext cx="7268705" cy="830997"/>
          </a:xfrm>
          <a:prstGeom prst="rect">
            <a:avLst/>
          </a:prstGeom>
          <a:noFill/>
        </p:spPr>
        <p:txBody>
          <a:bodyPr wrap="square" rtlCol="0">
            <a:spAutoFit/>
          </a:bodyPr>
          <a:lstStyle/>
          <a:p>
            <a:pPr algn="ctr"/>
            <a:r>
              <a:rPr lang="en" altLang="zh-CN" sz="4800" b="1" dirty="0">
                <a:solidFill>
                  <a:srgbClr val="D3B5E5"/>
                </a:solidFill>
                <a:effectLst/>
                <a:latin typeface="Neutraface Text Bold" panose="02000800040000020004" pitchFamily="2" charset="0"/>
              </a:rPr>
              <a:t>Unified Platform for AI</a:t>
            </a:r>
            <a:endParaRPr kumimoji="1" lang="zh-CN" altLang="en-US" sz="4800" dirty="0">
              <a:solidFill>
                <a:srgbClr val="D3B5E5"/>
              </a:solidFill>
              <a:latin typeface="Neutraface Text Bold" panose="02000800040000020004" pitchFamily="2" charset="0"/>
            </a:endParaRPr>
          </a:p>
        </p:txBody>
      </p:sp>
      <p:pic>
        <p:nvPicPr>
          <p:cNvPr id="10" name="图片 9" descr="形状&#10;&#10;中度可信度描述已自动生成">
            <a:extLst>
              <a:ext uri="{FF2B5EF4-FFF2-40B4-BE49-F238E27FC236}">
                <a16:creationId xmlns:a16="http://schemas.microsoft.com/office/drawing/2014/main" id="{BFC941B7-1F9B-D8BA-698D-3779898589F4}"/>
              </a:ext>
            </a:extLst>
          </p:cNvPr>
          <p:cNvPicPr>
            <a:picLocks noGrp="1" noRot="1" noChangeAspect="1" noMove="1" noResize="1" noEditPoints="1" noAdjustHandles="1" noChangeArrowheads="1" noChangeShapeType="1" noCrop="1"/>
          </p:cNvPicPr>
          <p:nvPr/>
        </p:nvPicPr>
        <p:blipFill>
          <a:blip r:embed="rId3"/>
          <a:stretch>
            <a:fillRect/>
          </a:stretch>
        </p:blipFill>
        <p:spPr>
          <a:xfrm>
            <a:off x="4910649" y="3587818"/>
            <a:ext cx="2358056" cy="640962"/>
          </a:xfrm>
          <a:prstGeom prst="rect">
            <a:avLst/>
          </a:prstGeom>
        </p:spPr>
      </p:pic>
      <p:pic>
        <p:nvPicPr>
          <p:cNvPr id="14" name="图形 13">
            <a:extLst>
              <a:ext uri="{FF2B5EF4-FFF2-40B4-BE49-F238E27FC236}">
                <a16:creationId xmlns:a16="http://schemas.microsoft.com/office/drawing/2014/main" id="{F0CF5312-0F0D-FE8E-CA37-4204F34660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8461" y="3678520"/>
            <a:ext cx="2335078" cy="507626"/>
          </a:xfrm>
          <a:prstGeom prst="rect">
            <a:avLst/>
          </a:prstGeom>
        </p:spPr>
      </p:pic>
      <p:pic>
        <p:nvPicPr>
          <p:cNvPr id="16" name="图形 15">
            <a:extLst>
              <a:ext uri="{FF2B5EF4-FFF2-40B4-BE49-F238E27FC236}">
                <a16:creationId xmlns:a16="http://schemas.microsoft.com/office/drawing/2014/main" id="{C4C69FEE-36B9-94EF-6B86-ECC4094E50AF}"/>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4952963" y="3393038"/>
            <a:ext cx="2164139" cy="796873"/>
          </a:xfrm>
          <a:prstGeom prst="rect">
            <a:avLst/>
          </a:prstGeom>
        </p:spPr>
      </p:pic>
      <p:pic>
        <p:nvPicPr>
          <p:cNvPr id="18" name="图片 17" descr="徽标&#10;&#10;低可信度描述已自动生成">
            <a:extLst>
              <a:ext uri="{FF2B5EF4-FFF2-40B4-BE49-F238E27FC236}">
                <a16:creationId xmlns:a16="http://schemas.microsoft.com/office/drawing/2014/main" id="{D9C2F576-E3B0-5936-3F88-59422954B662}"/>
              </a:ext>
            </a:extLst>
          </p:cNvPr>
          <p:cNvPicPr>
            <a:picLocks noGrp="1" noRot="1" noChangeAspect="1" noMove="1" noResize="1" noEditPoints="1" noAdjustHandles="1" noChangeArrowheads="1" noChangeShapeType="1" noCrop="1"/>
          </p:cNvPicPr>
          <p:nvPr/>
        </p:nvPicPr>
        <p:blipFill>
          <a:blip r:embed="rId8"/>
          <a:stretch>
            <a:fillRect/>
          </a:stretch>
        </p:blipFill>
        <p:spPr>
          <a:xfrm>
            <a:off x="4910649" y="3563923"/>
            <a:ext cx="2358056" cy="688752"/>
          </a:xfrm>
          <a:prstGeom prst="rect">
            <a:avLst/>
          </a:prstGeom>
        </p:spPr>
      </p:pic>
      <p:pic>
        <p:nvPicPr>
          <p:cNvPr id="25" name="图形 24">
            <a:extLst>
              <a:ext uri="{FF2B5EF4-FFF2-40B4-BE49-F238E27FC236}">
                <a16:creationId xmlns:a16="http://schemas.microsoft.com/office/drawing/2014/main" id="{142361C6-B56D-9BF8-5B3D-F9D2A309A854}"/>
              </a:ext>
            </a:extLst>
          </p:cNvPr>
          <p:cNvPicPr>
            <a:picLocks noGrp="1" noRot="1" noChangeAspect="1" noMove="1" noResize="1" noEditPoints="1" noAdjustHandles="1" noChangeArrowheads="1" noChangeShapeType="1" noCrop="1"/>
          </p:cNvPicPr>
          <p:nvPr/>
        </p:nvPicPr>
        <p:blipFill>
          <a:blip r:embed="rId9">
            <a:extLst>
              <a:ext uri="{96DAC541-7B7A-43D3-8B79-37D633B846F1}">
                <asvg:svgBlip xmlns:asvg="http://schemas.microsoft.com/office/drawing/2016/SVG/main" r:embed="rId10"/>
              </a:ext>
            </a:extLst>
          </a:blip>
          <a:stretch>
            <a:fillRect/>
          </a:stretch>
        </p:blipFill>
        <p:spPr>
          <a:xfrm>
            <a:off x="5065421" y="3596512"/>
            <a:ext cx="2048511" cy="656163"/>
          </a:xfrm>
          <a:prstGeom prst="rect">
            <a:avLst/>
          </a:prstGeom>
        </p:spPr>
      </p:pic>
      <p:pic>
        <p:nvPicPr>
          <p:cNvPr id="21" name="图形 20">
            <a:extLst>
              <a:ext uri="{FF2B5EF4-FFF2-40B4-BE49-F238E27FC236}">
                <a16:creationId xmlns:a16="http://schemas.microsoft.com/office/drawing/2014/main" id="{87BD2E54-AA32-B8F2-0C86-C06ED92581C7}"/>
              </a:ext>
            </a:extLst>
          </p:cNvPr>
          <p:cNvPicPr>
            <a:picLocks noGrp="1" noRot="1" noChangeAspect="1" noMove="1" noResize="1" noEditPoints="1" noAdjustHandles="1" noChangeArrowheads="1" noChangeShapeType="1" noCrop="1"/>
          </p:cNvPicPr>
          <p:nvPr/>
        </p:nvPicPr>
        <p:blipFill>
          <a:blip r:embed="rId11">
            <a:alphaModFix/>
            <a:lum bright="-100000"/>
            <a:extLst>
              <a:ext uri="{96DAC541-7B7A-43D3-8B79-37D633B846F1}">
                <asvg:svgBlip xmlns:asvg="http://schemas.microsoft.com/office/drawing/2016/SVG/main" r:embed="rId12"/>
              </a:ext>
            </a:extLst>
          </a:blip>
          <a:stretch>
            <a:fillRect/>
          </a:stretch>
        </p:blipFill>
        <p:spPr>
          <a:xfrm>
            <a:off x="4600480" y="3661264"/>
            <a:ext cx="3119989" cy="376024"/>
          </a:xfrm>
          <a:prstGeom prst="rect">
            <a:avLst/>
          </a:prstGeom>
        </p:spPr>
      </p:pic>
      <p:pic>
        <p:nvPicPr>
          <p:cNvPr id="7" name="图片 6" descr="徽标&#10;&#10;描述已自动生成">
            <a:extLst>
              <a:ext uri="{FF2B5EF4-FFF2-40B4-BE49-F238E27FC236}">
                <a16:creationId xmlns:a16="http://schemas.microsoft.com/office/drawing/2014/main" id="{F36A35AF-8881-170A-89A0-324510E0E814}"/>
              </a:ext>
            </a:extLst>
          </p:cNvPr>
          <p:cNvPicPr>
            <a:picLocks noGrp="1" noRot="1" noChangeAspect="1" noMove="1" noResize="1" noEditPoints="1" noAdjustHandles="1" noChangeArrowheads="1" noChangeShapeType="1" noCrop="1"/>
          </p:cNvPicPr>
          <p:nvPr/>
        </p:nvPicPr>
        <p:blipFill>
          <a:blip r:embed="rId13">
            <a:alphaModFix/>
          </a:blip>
          <a:stretch>
            <a:fillRect/>
          </a:stretch>
        </p:blipFill>
        <p:spPr>
          <a:xfrm>
            <a:off x="4387240" y="2272050"/>
            <a:ext cx="3417520" cy="3417520"/>
          </a:xfrm>
          <a:prstGeom prst="ellipse">
            <a:avLst/>
          </a:prstGeom>
          <a:effectLst>
            <a:softEdge rad="330084"/>
          </a:effectLst>
        </p:spPr>
      </p:pic>
      <p:cxnSp>
        <p:nvCxnSpPr>
          <p:cNvPr id="40" name="直线连接符 39">
            <a:extLst>
              <a:ext uri="{FF2B5EF4-FFF2-40B4-BE49-F238E27FC236}">
                <a16:creationId xmlns:a16="http://schemas.microsoft.com/office/drawing/2014/main" id="{5CDCDF1A-E6C6-C1B4-4F95-AE3DB21FC80F}"/>
              </a:ext>
            </a:extLst>
          </p:cNvPr>
          <p:cNvCxnSpPr/>
          <p:nvPr/>
        </p:nvCxnSpPr>
        <p:spPr>
          <a:xfrm>
            <a:off x="249762" y="1399543"/>
            <a:ext cx="4091552"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41" name="!!Leveraging cloud-native design">
            <a:extLst>
              <a:ext uri="{FF2B5EF4-FFF2-40B4-BE49-F238E27FC236}">
                <a16:creationId xmlns:a16="http://schemas.microsoft.com/office/drawing/2014/main" id="{DB0D2D02-F8AE-B976-FE48-5637B647422C}"/>
              </a:ext>
            </a:extLst>
          </p:cNvPr>
          <p:cNvSpPr txBox="1"/>
          <p:nvPr/>
        </p:nvSpPr>
        <p:spPr>
          <a:xfrm>
            <a:off x="-4365162" y="2409761"/>
            <a:ext cx="3973322" cy="2308324"/>
          </a:xfrm>
          <a:prstGeom prst="rect">
            <a:avLst/>
          </a:prstGeom>
          <a:noFill/>
        </p:spPr>
        <p:txBody>
          <a:bodyPr wrap="square">
            <a:spAutoFit/>
          </a:bodyPr>
          <a:lstStyle/>
          <a:p>
            <a:pPr algn="ctr"/>
            <a:r>
              <a:rPr lang="en" altLang="zh-CN" sz="4800" b="1" dirty="0">
                <a:solidFill>
                  <a:srgbClr val="D3B5E5"/>
                </a:solidFill>
                <a:effectLst/>
                <a:latin typeface="Neutraface Text Bold" panose="02000800040000020004" pitchFamily="2" charset="0"/>
              </a:rPr>
              <a:t>Leveraging</a:t>
            </a:r>
          </a:p>
          <a:p>
            <a:pPr algn="ctr"/>
            <a:r>
              <a:rPr lang="en" altLang="zh-CN" sz="4800" b="1" dirty="0">
                <a:solidFill>
                  <a:srgbClr val="D3B5E5"/>
                </a:solidFill>
                <a:effectLst/>
                <a:latin typeface="Neutraface Text Bold" panose="02000800040000020004" pitchFamily="2" charset="0"/>
              </a:rPr>
              <a:t>cloud-native design</a:t>
            </a:r>
            <a:endParaRPr lang="zh-CN" altLang="en-US" sz="4800" dirty="0">
              <a:solidFill>
                <a:srgbClr val="D3B5E5"/>
              </a:solidFill>
              <a:latin typeface="Neutraface Text Bold" panose="02000800040000020004" pitchFamily="2" charset="0"/>
            </a:endParaRPr>
          </a:p>
        </p:txBody>
      </p:sp>
    </p:spTree>
    <p:extLst>
      <p:ext uri="{BB962C8B-B14F-4D97-AF65-F5344CB8AC3E}">
        <p14:creationId xmlns:p14="http://schemas.microsoft.com/office/powerpoint/2010/main" val="18275526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0" presetClass="path" presetSubtype="0" accel="50000" decel="50000" fill="hold" nodeType="withEffect">
                                  <p:stCondLst>
                                    <p:cond delay="0"/>
                                  </p:stCondLst>
                                  <p:childTnLst>
                                    <p:animMotion origin="layout" path="M -1.12757E-17 3.33333E-6 C 0.01159 -0.07431 0.02344 -0.14769 0.04414 -0.19861 C 0.06471 -0.24954 0.09414 -0.27778 0.1237 -0.30486 " pathEditMode="relative" rAng="0" ptsTypes="AAA">
                                      <p:cBhvr>
                                        <p:cTn id="24" dur="2000" fill="hold"/>
                                        <p:tgtEl>
                                          <p:spTgt spid="16"/>
                                        </p:tgtEl>
                                        <p:attrNameLst>
                                          <p:attrName>ppt_x</p:attrName>
                                          <p:attrName>ppt_y</p:attrName>
                                        </p:attrNameLst>
                                      </p:cBhvr>
                                      <p:rCtr x="6185" y="-15255"/>
                                    </p:animMotion>
                                  </p:childTnLst>
                                </p:cTn>
                              </p:par>
                              <p:par>
                                <p:cTn id="25" presetID="0" presetClass="path" presetSubtype="0" accel="50000" decel="50000" fill="hold" nodeType="withEffect">
                                  <p:stCondLst>
                                    <p:cond delay="0"/>
                                  </p:stCondLst>
                                  <p:childTnLst>
                                    <p:animMotion origin="layout" path="M 1.66667E-6 -1.11111E-6 C 0.05898 0.00949 0.1181 0.01898 0.16015 0.05185 C 0.20208 0.08449 0.22682 0.14051 0.25169 0.19653 " pathEditMode="relative" rAng="0" ptsTypes="AAA">
                                      <p:cBhvr>
                                        <p:cTn id="26" dur="2000" fill="hold"/>
                                        <p:tgtEl>
                                          <p:spTgt spid="21"/>
                                        </p:tgtEl>
                                        <p:attrNameLst>
                                          <p:attrName>ppt_x</p:attrName>
                                          <p:attrName>ppt_y</p:attrName>
                                        </p:attrNameLst>
                                      </p:cBhvr>
                                      <p:rCtr x="12578" y="9815"/>
                                    </p:animMotion>
                                  </p:childTnLst>
                                </p:cTn>
                              </p:par>
                              <p:par>
                                <p:cTn id="27" presetID="0" presetClass="path" presetSubtype="0" accel="50000" decel="50000" fill="hold" nodeType="withEffect">
                                  <p:stCondLst>
                                    <p:cond delay="0"/>
                                  </p:stCondLst>
                                  <p:childTnLst>
                                    <p:animMotion origin="layout" path="M 2.70833E-6 -4.07407E-6 C 0.0526 -0.03287 0.10534 -0.06551 0.15937 -0.08148 C 0.21328 -0.09722 0.26862 -0.09629 0.32409 -0.09513 " pathEditMode="relative" rAng="0" ptsTypes="AAA">
                                      <p:cBhvr>
                                        <p:cTn id="28" dur="2000" fill="hold"/>
                                        <p:tgtEl>
                                          <p:spTgt spid="18"/>
                                        </p:tgtEl>
                                        <p:attrNameLst>
                                          <p:attrName>ppt_x</p:attrName>
                                          <p:attrName>ppt_y</p:attrName>
                                        </p:attrNameLst>
                                      </p:cBhvr>
                                      <p:rCtr x="16198" y="-4792"/>
                                    </p:animMotion>
                                  </p:childTnLst>
                                </p:cTn>
                              </p:par>
                              <p:par>
                                <p:cTn id="29" presetID="0" presetClass="path" presetSubtype="0" accel="50000" decel="50000" fill="hold" nodeType="withEffect">
                                  <p:stCondLst>
                                    <p:cond delay="0"/>
                                  </p:stCondLst>
                                  <p:childTnLst>
                                    <p:animMotion origin="layout" path="M -0.0013 0.00185 C 0.01055 0.06852 0.02226 0.13542 0.01276 0.18704 C 0.00325 0.23866 -0.0276 0.275 -0.05833 0.31134 " pathEditMode="relative" ptsTypes="AAA">
                                      <p:cBhvr>
                                        <p:cTn id="30" dur="2000" fill="hold"/>
                                        <p:tgtEl>
                                          <p:spTgt spid="25"/>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3.7037E-7 C -0.0319 0.03704 -0.06341 0.07431 -0.11706 0.09838 C -0.17083 0.12245 -0.24687 0.1331 -0.32279 0.14421 " pathEditMode="relative" rAng="0" ptsTypes="AAA">
                                      <p:cBhvr>
                                        <p:cTn id="32" dur="2000" fill="hold"/>
                                        <p:tgtEl>
                                          <p:spTgt spid="14"/>
                                        </p:tgtEl>
                                        <p:attrNameLst>
                                          <p:attrName>ppt_x</p:attrName>
                                          <p:attrName>ppt_y</p:attrName>
                                        </p:attrNameLst>
                                      </p:cBhvr>
                                      <p:rCtr x="-16146" y="7199"/>
                                    </p:animMotion>
                                  </p:childTnLst>
                                </p:cTn>
                              </p:par>
                              <p:par>
                                <p:cTn id="33" presetID="0" presetClass="path" presetSubtype="0" accel="50000" decel="50000" fill="hold" nodeType="withEffect">
                                  <p:stCondLst>
                                    <p:cond delay="0"/>
                                  </p:stCondLst>
                                  <p:childTnLst>
                                    <p:animMotion origin="layout" path="M 0.00013 0.00185 C -0.06927 0.01944 -0.13854 0.0368 -0.18294 0.00856 C -0.22747 -0.01968 -0.24714 -0.09375 -0.2668 -0.1676 " pathEditMode="relative" ptsTypes="AAA">
                                      <p:cBhvr>
                                        <p:cTn id="34"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everaging cloud-native design">
            <a:extLst>
              <a:ext uri="{FF2B5EF4-FFF2-40B4-BE49-F238E27FC236}">
                <a16:creationId xmlns:a16="http://schemas.microsoft.com/office/drawing/2014/main" id="{356210B7-4BEF-086F-6FEE-65BF134DF64A}"/>
              </a:ext>
            </a:extLst>
          </p:cNvPr>
          <p:cNvSpPr txBox="1"/>
          <p:nvPr/>
        </p:nvSpPr>
        <p:spPr>
          <a:xfrm>
            <a:off x="-133788" y="2449296"/>
            <a:ext cx="3973322" cy="2308324"/>
          </a:xfrm>
          <a:prstGeom prst="rect">
            <a:avLst/>
          </a:prstGeom>
          <a:noFill/>
        </p:spPr>
        <p:txBody>
          <a:bodyPr wrap="square">
            <a:spAutoFit/>
          </a:bodyPr>
          <a:lstStyle/>
          <a:p>
            <a:pPr algn="ctr"/>
            <a:r>
              <a:rPr lang="en" altLang="zh-CN" sz="4800" b="1" dirty="0">
                <a:solidFill>
                  <a:srgbClr val="D3B5E5"/>
                </a:solidFill>
                <a:effectLst/>
                <a:latin typeface="Neutraface Text Bold" panose="02000800040000020004" pitchFamily="2" charset="0"/>
              </a:rPr>
              <a:t>Leveraging</a:t>
            </a:r>
          </a:p>
          <a:p>
            <a:pPr algn="ctr"/>
            <a:r>
              <a:rPr lang="en" altLang="zh-CN" sz="4800" b="1" dirty="0">
                <a:solidFill>
                  <a:srgbClr val="D3B5E5"/>
                </a:solidFill>
                <a:effectLst/>
                <a:latin typeface="Neutraface Text Bold" panose="02000800040000020004" pitchFamily="2" charset="0"/>
              </a:rPr>
              <a:t>cloud-native design</a:t>
            </a:r>
            <a:endParaRPr lang="zh-CN" altLang="en-US" sz="4800" dirty="0">
              <a:solidFill>
                <a:srgbClr val="D3B5E5"/>
              </a:solidFill>
              <a:latin typeface="Neutraface Text Bold" panose="02000800040000020004" pitchFamily="2" charset="0"/>
            </a:endParaRPr>
          </a:p>
        </p:txBody>
      </p:sp>
      <p:sp>
        <p:nvSpPr>
          <p:cNvPr id="28" name="!!Unified Platform for AI&#10;">
            <a:extLst>
              <a:ext uri="{FF2B5EF4-FFF2-40B4-BE49-F238E27FC236}">
                <a16:creationId xmlns:a16="http://schemas.microsoft.com/office/drawing/2014/main" id="{D8969A96-C11C-B2AD-9977-DF858307CEE8}"/>
              </a:ext>
            </a:extLst>
          </p:cNvPr>
          <p:cNvSpPr txBox="1"/>
          <p:nvPr/>
        </p:nvSpPr>
        <p:spPr>
          <a:xfrm>
            <a:off x="-154773" y="-1155572"/>
            <a:ext cx="7268705" cy="830997"/>
          </a:xfrm>
          <a:prstGeom prst="rect">
            <a:avLst/>
          </a:prstGeom>
          <a:noFill/>
        </p:spPr>
        <p:txBody>
          <a:bodyPr wrap="square" rtlCol="0">
            <a:spAutoFit/>
          </a:bodyPr>
          <a:lstStyle/>
          <a:p>
            <a:pPr algn="ctr"/>
            <a:r>
              <a:rPr lang="en" altLang="zh-CN" sz="4800" b="1" dirty="0">
                <a:solidFill>
                  <a:srgbClr val="D3B5E5"/>
                </a:solidFill>
                <a:effectLst/>
                <a:latin typeface="Neutraface Text Bold" panose="02000800040000020004" pitchFamily="2" charset="0"/>
              </a:rPr>
              <a:t>Unified Platform for AI</a:t>
            </a:r>
            <a:endParaRPr kumimoji="1" lang="zh-CN" altLang="en-US" sz="4800" dirty="0">
              <a:solidFill>
                <a:srgbClr val="D3B5E5"/>
              </a:solidFill>
              <a:latin typeface="Neutraface Text Bold" panose="02000800040000020004" pitchFamily="2" charset="0"/>
            </a:endParaRPr>
          </a:p>
        </p:txBody>
      </p:sp>
      <p:sp>
        <p:nvSpPr>
          <p:cNvPr id="38" name="文本框 37">
            <a:extLst>
              <a:ext uri="{FF2B5EF4-FFF2-40B4-BE49-F238E27FC236}">
                <a16:creationId xmlns:a16="http://schemas.microsoft.com/office/drawing/2014/main" id="{F26C4EF6-618A-D0F9-3B7A-B89985BE3994}"/>
              </a:ext>
            </a:extLst>
          </p:cNvPr>
          <p:cNvSpPr txBox="1"/>
          <p:nvPr/>
        </p:nvSpPr>
        <p:spPr>
          <a:xfrm>
            <a:off x="336052" y="7157928"/>
            <a:ext cx="2882737" cy="523220"/>
          </a:xfrm>
          <a:prstGeom prst="rect">
            <a:avLst/>
          </a:prstGeom>
          <a:noFill/>
        </p:spPr>
        <p:txBody>
          <a:bodyPr wrap="square">
            <a:spAutoFit/>
          </a:bodyPr>
          <a:lstStyle/>
          <a:p>
            <a:r>
              <a:rPr lang="en" altLang="zh-CN" sz="2800" dirty="0">
                <a:latin typeface="Neutraface Text Bold" panose="02000800040000020004" pitchFamily="2" charset="0"/>
              </a:rPr>
              <a:t>key components</a:t>
            </a:r>
            <a:endParaRPr lang="zh-CN" altLang="en-US" sz="2800" dirty="0">
              <a:latin typeface="Neutraface Text Bold" panose="02000800040000020004" pitchFamily="2" charset="0"/>
            </a:endParaRPr>
          </a:p>
        </p:txBody>
      </p:sp>
      <p:sp>
        <p:nvSpPr>
          <p:cNvPr id="39" name="文本框 38">
            <a:extLst>
              <a:ext uri="{FF2B5EF4-FFF2-40B4-BE49-F238E27FC236}">
                <a16:creationId xmlns:a16="http://schemas.microsoft.com/office/drawing/2014/main" id="{44B84333-748F-075F-9C3A-07C647C4A11F}"/>
              </a:ext>
            </a:extLst>
          </p:cNvPr>
          <p:cNvSpPr txBox="1"/>
          <p:nvPr/>
        </p:nvSpPr>
        <p:spPr>
          <a:xfrm>
            <a:off x="397546" y="8016902"/>
            <a:ext cx="3074881" cy="1569660"/>
          </a:xfrm>
          <a:prstGeom prst="rect">
            <a:avLst/>
          </a:prstGeom>
          <a:noFill/>
        </p:spPr>
        <p:txBody>
          <a:bodyPr wrap="none" rtlCol="0">
            <a:spAutoFit/>
          </a:bodyPr>
          <a:lstStyle/>
          <a:p>
            <a:pPr marL="457200" indent="-457200">
              <a:buAutoNum type="arabicPeriod"/>
            </a:pPr>
            <a:r>
              <a:rPr kumimoji="1" lang="en-US" altLang="zh-CN" sz="2400" dirty="0">
                <a:latin typeface="Neutraface Text Bold" panose="02000800040000020004" pitchFamily="2" charset="0"/>
              </a:rPr>
              <a:t>API</a:t>
            </a:r>
            <a:r>
              <a:rPr kumimoji="1" lang="zh-CN" altLang="en-US" sz="2400" dirty="0">
                <a:latin typeface="Neutraface Text Bold" panose="02000800040000020004" pitchFamily="2" charset="0"/>
              </a:rPr>
              <a:t> </a:t>
            </a:r>
            <a:r>
              <a:rPr kumimoji="1" lang="en-US" altLang="zh-CN" sz="2400" dirty="0">
                <a:latin typeface="Neutraface Text Bold" panose="02000800040000020004" pitchFamily="2" charset="0"/>
              </a:rPr>
              <a:t>main</a:t>
            </a:r>
            <a:r>
              <a:rPr kumimoji="1" lang="zh-CN" altLang="en-US" sz="2400" dirty="0">
                <a:latin typeface="Neutraface Text Bold" panose="02000800040000020004" pitchFamily="2" charset="0"/>
              </a:rPr>
              <a:t> </a:t>
            </a:r>
            <a:r>
              <a:rPr kumimoji="1" lang="en-US" altLang="zh-CN" sz="2400" dirty="0">
                <a:latin typeface="Neutraface Text Bold" panose="02000800040000020004" pitchFamily="2" charset="0"/>
              </a:rPr>
              <a:t>service</a:t>
            </a:r>
            <a:r>
              <a:rPr kumimoji="1" lang="zh-CN" altLang="en-US" sz="2400" dirty="0">
                <a:latin typeface="Neutraface Text Bold" panose="02000800040000020004" pitchFamily="2" charset="0"/>
              </a:rPr>
              <a:t> </a:t>
            </a:r>
            <a:endParaRPr kumimoji="1" lang="en-US" altLang="zh-CN" sz="2400" dirty="0">
              <a:latin typeface="Neutraface Text Bold" panose="02000800040000020004" pitchFamily="2" charset="0"/>
            </a:endParaRPr>
          </a:p>
          <a:p>
            <a:pPr marL="457200" indent="-457200">
              <a:buAutoNum type="arabicPeriod"/>
            </a:pPr>
            <a:r>
              <a:rPr lang="en" altLang="zh-CN" sz="2400" dirty="0">
                <a:latin typeface="Neutraface Text Bold" panose="02000800040000020004" pitchFamily="2" charset="0"/>
              </a:rPr>
              <a:t>message queue</a:t>
            </a:r>
          </a:p>
          <a:p>
            <a:pPr marL="457200" indent="-457200">
              <a:buAutoNum type="arabicPeriod"/>
            </a:pPr>
            <a:r>
              <a:rPr lang="en" altLang="zh-CN" sz="2400" dirty="0">
                <a:latin typeface="Neutraface Text Bold" panose="02000800040000020004" pitchFamily="2" charset="0"/>
              </a:rPr>
              <a:t>worker nodes</a:t>
            </a:r>
          </a:p>
          <a:p>
            <a:pPr marL="457200" indent="-457200">
              <a:buAutoNum type="arabicPeriod"/>
            </a:pPr>
            <a:r>
              <a:rPr lang="en" altLang="zh-CN" sz="2400" dirty="0">
                <a:latin typeface="Neutraface Text Bold" panose="02000800040000020004" pitchFamily="2" charset="0"/>
              </a:rPr>
              <a:t>AI model operator</a:t>
            </a:r>
            <a:endParaRPr kumimoji="1" lang="zh-CN" altLang="en-US" sz="2400" dirty="0">
              <a:latin typeface="Neutraface Text Bold" panose="02000800040000020004" pitchFamily="2" charset="0"/>
            </a:endParaRPr>
          </a:p>
        </p:txBody>
      </p:sp>
      <p:pic>
        <p:nvPicPr>
          <p:cNvPr id="47" name="图片 46" descr="图形用户界面&#10;&#10;描述已自动生成">
            <a:extLst>
              <a:ext uri="{FF2B5EF4-FFF2-40B4-BE49-F238E27FC236}">
                <a16:creationId xmlns:a16="http://schemas.microsoft.com/office/drawing/2014/main" id="{D0AC6896-07A4-9E8E-57C1-0FF07F501E2B}"/>
              </a:ext>
            </a:extLst>
          </p:cNvPr>
          <p:cNvPicPr>
            <a:picLocks noGrp="1" noRot="1" noChangeAspect="1" noMove="1" noResize="1" noEditPoints="1" noAdjustHandles="1" noChangeArrowheads="1" noChangeShapeType="1" noCrop="1"/>
          </p:cNvPicPr>
          <p:nvPr/>
        </p:nvPicPr>
        <p:blipFill>
          <a:blip r:embed="rId3"/>
          <a:stretch>
            <a:fillRect/>
          </a:stretch>
        </p:blipFill>
        <p:spPr>
          <a:xfrm>
            <a:off x="3479579" y="77724"/>
            <a:ext cx="8721586" cy="6702552"/>
          </a:xfrm>
          <a:prstGeom prst="rect">
            <a:avLst/>
          </a:prstGeom>
        </p:spPr>
      </p:pic>
      <p:pic>
        <p:nvPicPr>
          <p:cNvPr id="45" name="图片 44" descr="图形用户界面, 应用程序&#10;&#10;描述已自动生成">
            <a:extLst>
              <a:ext uri="{FF2B5EF4-FFF2-40B4-BE49-F238E27FC236}">
                <a16:creationId xmlns:a16="http://schemas.microsoft.com/office/drawing/2014/main" id="{5220E9C3-3A12-B7A0-4BAB-6CC96A38E540}"/>
              </a:ext>
            </a:extLst>
          </p:cNvPr>
          <p:cNvPicPr>
            <a:picLocks noGrp="1" noRot="1" noChangeAspect="1" noMove="1" noResize="1" noEditPoints="1" noAdjustHandles="1" noChangeArrowheads="1" noChangeShapeType="1" noCrop="1"/>
          </p:cNvPicPr>
          <p:nvPr/>
        </p:nvPicPr>
        <p:blipFill>
          <a:blip r:embed="rId4">
            <a:alphaModFix amt="0"/>
          </a:blip>
          <a:stretch>
            <a:fillRect/>
          </a:stretch>
        </p:blipFill>
        <p:spPr>
          <a:xfrm>
            <a:off x="4713231" y="2538365"/>
            <a:ext cx="5007445" cy="3715200"/>
          </a:xfrm>
          <a:prstGeom prst="rect">
            <a:avLst/>
          </a:prstGeom>
        </p:spPr>
      </p:pic>
    </p:spTree>
    <p:extLst>
      <p:ext uri="{BB962C8B-B14F-4D97-AF65-F5344CB8AC3E}">
        <p14:creationId xmlns:p14="http://schemas.microsoft.com/office/powerpoint/2010/main" val="5281337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7" name="文本框 6">
            <a:extLst>
              <a:ext uri="{FF2B5EF4-FFF2-40B4-BE49-F238E27FC236}">
                <a16:creationId xmlns:a16="http://schemas.microsoft.com/office/drawing/2014/main" id="{1367BB63-DDE1-91F9-50E5-11CC714EA53F}"/>
              </a:ext>
            </a:extLst>
          </p:cNvPr>
          <p:cNvSpPr txBox="1"/>
          <p:nvPr/>
        </p:nvSpPr>
        <p:spPr>
          <a:xfrm>
            <a:off x="496605" y="3246101"/>
            <a:ext cx="2882737" cy="523220"/>
          </a:xfrm>
          <a:prstGeom prst="rect">
            <a:avLst/>
          </a:prstGeom>
          <a:noFill/>
        </p:spPr>
        <p:txBody>
          <a:bodyPr wrap="square">
            <a:spAutoFit/>
          </a:bodyPr>
          <a:lstStyle/>
          <a:p>
            <a:r>
              <a:rPr lang="en" altLang="zh-CN" sz="2800" dirty="0">
                <a:latin typeface="Neutraface Text Bold" panose="02000800040000020004" pitchFamily="2" charset="0"/>
              </a:rPr>
              <a:t>key components</a:t>
            </a:r>
            <a:endParaRPr lang="zh-CN" altLang="en-US" sz="2800" dirty="0">
              <a:latin typeface="Neutraface Text Bold" panose="02000800040000020004" pitchFamily="2" charset="0"/>
            </a:endParaRPr>
          </a:p>
        </p:txBody>
      </p:sp>
      <p:sp>
        <p:nvSpPr>
          <p:cNvPr id="8" name="文本框 7">
            <a:extLst>
              <a:ext uri="{FF2B5EF4-FFF2-40B4-BE49-F238E27FC236}">
                <a16:creationId xmlns:a16="http://schemas.microsoft.com/office/drawing/2014/main" id="{037F6D25-AC10-D513-13D8-5B0BDECBC0D5}"/>
              </a:ext>
            </a:extLst>
          </p:cNvPr>
          <p:cNvSpPr txBox="1"/>
          <p:nvPr/>
        </p:nvSpPr>
        <p:spPr>
          <a:xfrm>
            <a:off x="558099" y="4105075"/>
            <a:ext cx="3074881" cy="1569660"/>
          </a:xfrm>
          <a:prstGeom prst="rect">
            <a:avLst/>
          </a:prstGeom>
          <a:noFill/>
        </p:spPr>
        <p:txBody>
          <a:bodyPr wrap="none" rtlCol="0">
            <a:spAutoFit/>
          </a:bodyPr>
          <a:lstStyle/>
          <a:p>
            <a:pPr marL="457200" indent="-457200">
              <a:buAutoNum type="arabicPeriod"/>
            </a:pPr>
            <a:r>
              <a:rPr kumimoji="1" lang="en-US" altLang="zh-CN" sz="2400" dirty="0">
                <a:latin typeface="Neutraface Text Bold" panose="02000800040000020004" pitchFamily="2" charset="0"/>
              </a:rPr>
              <a:t>Main</a:t>
            </a:r>
            <a:r>
              <a:rPr kumimoji="1" lang="zh-CN" altLang="en-US" sz="2400" dirty="0">
                <a:latin typeface="Neutraface Text Bold" panose="02000800040000020004" pitchFamily="2" charset="0"/>
              </a:rPr>
              <a:t> </a:t>
            </a:r>
            <a:r>
              <a:rPr kumimoji="1" lang="en-US" altLang="zh-CN" sz="2400" dirty="0">
                <a:latin typeface="Neutraface Text Bold" panose="02000800040000020004" pitchFamily="2" charset="0"/>
              </a:rPr>
              <a:t>API</a:t>
            </a:r>
            <a:r>
              <a:rPr kumimoji="1" lang="zh-CN" altLang="en-US" sz="2400" dirty="0">
                <a:latin typeface="Neutraface Text Bold" panose="02000800040000020004" pitchFamily="2" charset="0"/>
              </a:rPr>
              <a:t> </a:t>
            </a:r>
            <a:r>
              <a:rPr kumimoji="1" lang="en-US" altLang="zh-CN" sz="2400" dirty="0">
                <a:latin typeface="Neutraface Text Bold" panose="02000800040000020004" pitchFamily="2" charset="0"/>
              </a:rPr>
              <a:t>service</a:t>
            </a:r>
            <a:r>
              <a:rPr kumimoji="1" lang="zh-CN" altLang="en-US" sz="2400" dirty="0">
                <a:latin typeface="Neutraface Text Bold" panose="02000800040000020004" pitchFamily="2" charset="0"/>
              </a:rPr>
              <a:t> </a:t>
            </a:r>
            <a:endParaRPr kumimoji="1" lang="en-US" altLang="zh-CN" sz="2400" dirty="0">
              <a:latin typeface="Neutraface Text Bold" panose="02000800040000020004" pitchFamily="2" charset="0"/>
            </a:endParaRPr>
          </a:p>
          <a:p>
            <a:pPr marL="457200" indent="-457200">
              <a:buAutoNum type="arabicPeriod"/>
            </a:pPr>
            <a:r>
              <a:rPr lang="en" altLang="zh-CN" sz="2400" dirty="0">
                <a:latin typeface="Neutraface Text Bold" panose="02000800040000020004" pitchFamily="2" charset="0"/>
              </a:rPr>
              <a:t>message queue</a:t>
            </a:r>
          </a:p>
          <a:p>
            <a:pPr marL="457200" indent="-457200">
              <a:buAutoNum type="arabicPeriod"/>
            </a:pPr>
            <a:r>
              <a:rPr lang="en" altLang="zh-CN" sz="2400" dirty="0">
                <a:latin typeface="Neutraface Text Bold" panose="02000800040000020004" pitchFamily="2" charset="0"/>
              </a:rPr>
              <a:t>worker nodes</a:t>
            </a:r>
          </a:p>
          <a:p>
            <a:pPr marL="457200" indent="-457200">
              <a:buAutoNum type="arabicPeriod"/>
            </a:pPr>
            <a:r>
              <a:rPr lang="en" altLang="zh-CN" sz="2400" dirty="0">
                <a:latin typeface="Neutraface Text Bold" panose="02000800040000020004" pitchFamily="2" charset="0"/>
              </a:rPr>
              <a:t>AI model operator</a:t>
            </a:r>
            <a:endParaRPr kumimoji="1" lang="zh-CN" altLang="en-US" sz="2400" dirty="0">
              <a:latin typeface="Neutraface Text Bold" panose="02000800040000020004" pitchFamily="2" charset="0"/>
            </a:endParaRPr>
          </a:p>
        </p:txBody>
      </p:sp>
      <p:pic>
        <p:nvPicPr>
          <p:cNvPr id="14" name="图片 13" descr="图形用户界面&#10;&#10;描述已自动生成">
            <a:extLst>
              <a:ext uri="{FF2B5EF4-FFF2-40B4-BE49-F238E27FC236}">
                <a16:creationId xmlns:a16="http://schemas.microsoft.com/office/drawing/2014/main" id="{523D680B-16EF-A03A-CC96-EF3AF027D81E}"/>
              </a:ext>
            </a:extLst>
          </p:cNvPr>
          <p:cNvPicPr>
            <a:picLocks noGrp="1" noRot="1" noChangeAspect="1" noMove="1" noResize="1" noEditPoints="1" noAdjustHandles="1" noChangeArrowheads="1" noChangeShapeType="1" noCrop="1"/>
          </p:cNvPicPr>
          <p:nvPr/>
        </p:nvPicPr>
        <p:blipFill>
          <a:blip r:embed="rId3">
            <a:alphaModFix amt="30000"/>
          </a:blip>
          <a:stretch>
            <a:fillRect/>
          </a:stretch>
        </p:blipFill>
        <p:spPr>
          <a:xfrm>
            <a:off x="2550694" y="-3534270"/>
            <a:ext cx="13515704" cy="10386839"/>
          </a:xfrm>
          <a:prstGeom prst="rect">
            <a:avLst/>
          </a:prstGeom>
        </p:spPr>
      </p:pic>
      <p:pic>
        <p:nvPicPr>
          <p:cNvPr id="15" name="图片 14" descr="图形用户界面, 应用程序&#10;&#10;描述已自动生成">
            <a:extLst>
              <a:ext uri="{FF2B5EF4-FFF2-40B4-BE49-F238E27FC236}">
                <a16:creationId xmlns:a16="http://schemas.microsoft.com/office/drawing/2014/main" id="{DF03C923-28C5-1D3E-70C5-B7D122B5F71B}"/>
              </a:ext>
            </a:extLst>
          </p:cNvPr>
          <p:cNvPicPr>
            <a:picLocks noGrp="1" noRot="1" noChangeAspect="1" noMove="1" noResize="1" noEditPoints="1" noAdjustHandles="1" noChangeArrowheads="1" noChangeShapeType="1" noCrop="1"/>
          </p:cNvPicPr>
          <p:nvPr/>
        </p:nvPicPr>
        <p:blipFill>
          <a:blip r:embed="rId4">
            <a:alphaModFix/>
          </a:blip>
          <a:stretch>
            <a:fillRect/>
          </a:stretch>
        </p:blipFill>
        <p:spPr>
          <a:xfrm>
            <a:off x="4461629" y="272319"/>
            <a:ext cx="7769422" cy="5764408"/>
          </a:xfrm>
          <a:prstGeom prst="rect">
            <a:avLst/>
          </a:prstGeom>
        </p:spPr>
      </p:pic>
      <p:sp>
        <p:nvSpPr>
          <p:cNvPr id="3" name="椭圆 2">
            <a:extLst>
              <a:ext uri="{FF2B5EF4-FFF2-40B4-BE49-F238E27FC236}">
                <a16:creationId xmlns:a16="http://schemas.microsoft.com/office/drawing/2014/main" id="{E0334451-4F68-B901-51D7-CF566EDE0C45}"/>
              </a:ext>
            </a:extLst>
          </p:cNvPr>
          <p:cNvSpPr/>
          <p:nvPr/>
        </p:nvSpPr>
        <p:spPr>
          <a:xfrm>
            <a:off x="1891594" y="1735298"/>
            <a:ext cx="881839" cy="881839"/>
          </a:xfrm>
          <a:prstGeom prst="ellipse">
            <a:avLst/>
          </a:prstGeom>
          <a:solidFill>
            <a:srgbClr val="BBE7FE"/>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Req</a:t>
            </a:r>
            <a:endParaRPr kumimoji="1" lang="zh-CN" altLang="en-US" dirty="0">
              <a:solidFill>
                <a:schemeClr val="tx1"/>
              </a:solidFill>
            </a:endParaRPr>
          </a:p>
        </p:txBody>
      </p:sp>
      <p:sp>
        <p:nvSpPr>
          <p:cNvPr id="4" name="椭圆 3">
            <a:extLst>
              <a:ext uri="{FF2B5EF4-FFF2-40B4-BE49-F238E27FC236}">
                <a16:creationId xmlns:a16="http://schemas.microsoft.com/office/drawing/2014/main" id="{A460B37B-106B-DD0B-F027-3B2DA6861BC4}"/>
              </a:ext>
            </a:extLst>
          </p:cNvPr>
          <p:cNvSpPr/>
          <p:nvPr/>
        </p:nvSpPr>
        <p:spPr>
          <a:xfrm>
            <a:off x="8700087" y="3581024"/>
            <a:ext cx="881839" cy="881839"/>
          </a:xfrm>
          <a:prstGeom prst="ellipse">
            <a:avLst/>
          </a:prstGeom>
          <a:solidFill>
            <a:srgbClr val="FFD4DB"/>
          </a:solidFill>
          <a:ln w="3175">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Res</a:t>
            </a:r>
            <a:endParaRPr kumimoji="1" lang="zh-CN" altLang="en-US" dirty="0">
              <a:solidFill>
                <a:schemeClr val="tx1"/>
              </a:solidFill>
            </a:endParaRPr>
          </a:p>
        </p:txBody>
      </p:sp>
      <p:sp>
        <p:nvSpPr>
          <p:cNvPr id="9" name="文本框 8">
            <a:extLst>
              <a:ext uri="{FF2B5EF4-FFF2-40B4-BE49-F238E27FC236}">
                <a16:creationId xmlns:a16="http://schemas.microsoft.com/office/drawing/2014/main" id="{D6F814DF-13FC-9D60-7A12-60296833C5FE}"/>
              </a:ext>
            </a:extLst>
          </p:cNvPr>
          <p:cNvSpPr txBox="1"/>
          <p:nvPr/>
        </p:nvSpPr>
        <p:spPr>
          <a:xfrm>
            <a:off x="134405" y="7045068"/>
            <a:ext cx="3794658" cy="954107"/>
          </a:xfrm>
          <a:prstGeom prst="rect">
            <a:avLst/>
          </a:prstGeom>
          <a:noFill/>
        </p:spPr>
        <p:txBody>
          <a:bodyPr wrap="square">
            <a:spAutoFit/>
          </a:bodyPr>
          <a:lstStyle/>
          <a:p>
            <a:r>
              <a:rPr lang="en" altLang="zh-CN" sz="2800" b="1" dirty="0">
                <a:effectLst/>
                <a:latin typeface="Neutraface Text Bold" panose="02000800040000020004" pitchFamily="2" charset="0"/>
              </a:rPr>
              <a:t>Authentication and Rate Limiting Services</a:t>
            </a:r>
            <a:endParaRPr lang="zh-CN" altLang="en-US" sz="2800" dirty="0">
              <a:latin typeface="Neutraface Text Bold" panose="02000800040000020004" pitchFamily="2" charset="0"/>
            </a:endParaRPr>
          </a:p>
        </p:txBody>
      </p:sp>
      <p:sp>
        <p:nvSpPr>
          <p:cNvPr id="10" name="文本框 9">
            <a:extLst>
              <a:ext uri="{FF2B5EF4-FFF2-40B4-BE49-F238E27FC236}">
                <a16:creationId xmlns:a16="http://schemas.microsoft.com/office/drawing/2014/main" id="{333DDF25-31E1-D5D8-1B5D-822DC0EC7361}"/>
              </a:ext>
            </a:extLst>
          </p:cNvPr>
          <p:cNvSpPr txBox="1"/>
          <p:nvPr/>
        </p:nvSpPr>
        <p:spPr>
          <a:xfrm>
            <a:off x="134405" y="8064228"/>
            <a:ext cx="3666630" cy="3167725"/>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These services act as middleware that processes requests before they reach the API node. They verify whether the request carries a valid token, check if the rate limits are within acceptable bounds, and determine if quotas have been exhausted. This part primarily involves reading from the database, with almost all data being cacheable via Redis.</a:t>
            </a:r>
            <a:endParaRPr lang="zh-CN" altLang="en-US" dirty="0">
              <a:solidFill>
                <a:schemeClr val="bg2">
                  <a:lumMod val="50000"/>
                </a:schemeClr>
              </a:solidFill>
              <a:latin typeface="Neutraface Text Bold" panose="02000800040000020004" pitchFamily="2" charset="0"/>
            </a:endParaRPr>
          </a:p>
        </p:txBody>
      </p:sp>
    </p:spTree>
    <p:extLst>
      <p:ext uri="{BB962C8B-B14F-4D97-AF65-F5344CB8AC3E}">
        <p14:creationId xmlns:p14="http://schemas.microsoft.com/office/powerpoint/2010/main" val="2814105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0 0 L 0.22618 0 C 0.26875 0.00023 0.24688 0.01203 0.25495 0.00208 C 0.26316 -0.00787 0.2698 -0.04144 0.275 -0.05996 C 0.28021 -0.07847 0.27878 -0.10023 0.2862 -0.1088 C 0.29375 -0.11736 0.32006 -0.11111 0.32006 -0.11111 L 0.41498 -0.11111 C 0.43438 -0.11065 0.43529 -0.10972 0.43633 -0.1088 " pathEditMode="relative" ptsTypes="AAAAAAAA">
                                      <p:cBhvr>
                                        <p:cTn id="11" dur="2000" fill="hold"/>
                                        <p:tgtEl>
                                          <p:spTgt spid="3"/>
                                        </p:tgtEl>
                                        <p:attrNameLst>
                                          <p:attrName>ppt_x</p:attrName>
                                          <p:attrName>ppt_y</p:attrName>
                                        </p:attrNameLst>
                                      </p:cBhvr>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2" nodeType="clickEffect">
                                  <p:stCondLst>
                                    <p:cond delay="0"/>
                                  </p:stCondLst>
                                  <p:childTnLst>
                                    <p:animMotion origin="layout" path="M 0.43632 -0.10879 C 0.44778 -0.11296 0.45924 -0.11736 0.475 -0.10648 C 0.49088 -0.09583 0.5082 -0.06365 0.53125 -0.04421 C 0.55442 -0.025 0.59518 -0.00069 0.6138 0.00903 C 0.63229 0.01875 0.63737 0.01597 0.64257 0.01343 " pathEditMode="relative" rAng="0" ptsTypes="AAAAA">
                                      <p:cBhvr>
                                        <p:cTn id="15" dur="2000" fill="hold"/>
                                        <p:tgtEl>
                                          <p:spTgt spid="3"/>
                                        </p:tgtEl>
                                        <p:attrNameLst>
                                          <p:attrName>ppt_x</p:attrName>
                                          <p:attrName>ppt_y</p:attrName>
                                        </p:attrNameLst>
                                      </p:cBhvr>
                                      <p:rCtr x="10312" y="5995"/>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grpId="3" nodeType="clickEffect">
                                  <p:stCondLst>
                                    <p:cond delay="0"/>
                                  </p:stCondLst>
                                  <p:childTnLst>
                                    <p:animMotion origin="layout" path="M 0.64257 0.01342 C 0.64401 0.02824 0.64544 0.04328 0.64257 0.05787 C 0.63958 0.07222 0.63359 0.08634 0.625 0.1 C 0.6164 0.11365 0.60143 0.12592 0.59127 0.14004 C 0.58099 0.15416 0.56979 0.16921 0.56367 0.18449 C 0.55768 0.19977 0.55599 0.21759 0.55494 0.23125 C 0.5539 0.2449 0.5556 0.25578 0.55742 0.2669 " pathEditMode="relative" rAng="0" ptsTypes="AAAAAAA">
                                      <p:cBhvr>
                                        <p:cTn id="19" dur="2000" fill="hold"/>
                                        <p:tgtEl>
                                          <p:spTgt spid="3"/>
                                        </p:tgtEl>
                                        <p:attrNameLst>
                                          <p:attrName>ppt_x</p:attrName>
                                          <p:attrName>ppt_y</p:attrName>
                                        </p:attrNameLst>
                                      </p:cBhvr>
                                      <p:rCtr x="-4323" y="12662"/>
                                    </p:animMotion>
                                  </p:childTnLst>
                                </p:cTn>
                              </p:par>
                            </p:childTnLst>
                          </p:cTn>
                        </p:par>
                        <p:par>
                          <p:cTn id="20" fill="hold">
                            <p:stCondLst>
                              <p:cond delay="2000"/>
                            </p:stCondLst>
                            <p:childTnLst>
                              <p:par>
                                <p:cTn id="21" presetID="10" presetClass="exit" presetSubtype="0" fill="hold" grpId="4" nodeType="after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0 0 C -0.01302 0.00115 -0.02604 0.00254 -0.03385 -0.00834 C -0.04167 -0.01899 -0.04232 -0.03125 -0.04674 -0.06459 C -0.0513 -0.09792 -0.0556 -0.16204 -0.06081 -0.20834 C -0.06615 -0.2544 -0.07331 -0.31274 -0.07839 -0.34167 C -0.08346 -0.37038 -0.08385 -0.375 -0.09128 -0.38125 C -0.09883 -0.38727 -0.12292 -0.37917 -0.12292 -0.37917 C -0.14818 -0.37871 -0.21719 -0.39746 -0.24245 -0.37917 C -0.26784 -0.36065 -0.25651 -0.2875 -0.27526 -0.26875 C -0.29401 -0.25 -0.35495 -0.26667 -0.35495 -0.26667 L -0.5694 -0.26459 " pathEditMode="relative" ptsTypes="AAAAAAAAAAA">
                                      <p:cBhvr>
                                        <p:cTn id="30" dur="5000" fill="hold"/>
                                        <p:tgtEl>
                                          <p:spTgt spid="4"/>
                                        </p:tgtEl>
                                        <p:attrNameLst>
                                          <p:attrName>ppt_x</p:attrName>
                                          <p:attrName>ppt_y</p:attrName>
                                        </p:attrNameLst>
                                      </p:cBhvr>
                                    </p:animMotion>
                                  </p:childTnLst>
                                </p:cTn>
                              </p:par>
                            </p:childTnLst>
                          </p:cTn>
                        </p:par>
                        <p:par>
                          <p:cTn id="31" fill="hold">
                            <p:stCondLst>
                              <p:cond delay="5000"/>
                            </p:stCondLst>
                            <p:childTnLst>
                              <p:par>
                                <p:cTn id="32" presetID="10" presetClass="exit" presetSubtype="0" fill="hold" grpId="2" nodeType="afterEffect">
                                  <p:stCondLst>
                                    <p:cond delay="0"/>
                                  </p:stCondLst>
                                  <p:childTnLst>
                                    <p:animEffect transition="out" filter="fade">
                                      <p:cBhvr>
                                        <p:cTn id="33" dur="500"/>
                                        <p:tgtEl>
                                          <p:spTgt spid="4"/>
                                        </p:tgtEl>
                                      </p:cBhvr>
                                    </p:animEffect>
                                    <p:set>
                                      <p:cBhvr>
                                        <p:cTn id="3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4" grpId="0" animBg="1"/>
      <p:bldP spid="4" grpId="1" animBg="1"/>
      <p:bldP spid="4"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7" name="文本框 6">
            <a:extLst>
              <a:ext uri="{FF2B5EF4-FFF2-40B4-BE49-F238E27FC236}">
                <a16:creationId xmlns:a16="http://schemas.microsoft.com/office/drawing/2014/main" id="{1367BB63-DDE1-91F9-50E5-11CC714EA53F}"/>
              </a:ext>
            </a:extLst>
          </p:cNvPr>
          <p:cNvSpPr txBox="1"/>
          <p:nvPr/>
        </p:nvSpPr>
        <p:spPr>
          <a:xfrm>
            <a:off x="-3591301" y="3246101"/>
            <a:ext cx="2882737" cy="523220"/>
          </a:xfrm>
          <a:prstGeom prst="rect">
            <a:avLst/>
          </a:prstGeom>
          <a:noFill/>
        </p:spPr>
        <p:txBody>
          <a:bodyPr wrap="square">
            <a:spAutoFit/>
          </a:bodyPr>
          <a:lstStyle/>
          <a:p>
            <a:r>
              <a:rPr lang="en" altLang="zh-CN" sz="2800" dirty="0">
                <a:latin typeface="Neutraface Text Bold" panose="02000800040000020004" pitchFamily="2" charset="0"/>
              </a:rPr>
              <a:t>key components</a:t>
            </a:r>
            <a:endParaRPr lang="zh-CN" altLang="en-US" sz="2800" dirty="0">
              <a:latin typeface="Neutraface Text Bold" panose="02000800040000020004" pitchFamily="2" charset="0"/>
            </a:endParaRPr>
          </a:p>
        </p:txBody>
      </p:sp>
      <p:sp>
        <p:nvSpPr>
          <p:cNvPr id="8" name="文本框 7">
            <a:extLst>
              <a:ext uri="{FF2B5EF4-FFF2-40B4-BE49-F238E27FC236}">
                <a16:creationId xmlns:a16="http://schemas.microsoft.com/office/drawing/2014/main" id="{037F6D25-AC10-D513-13D8-5B0BDECBC0D5}"/>
              </a:ext>
            </a:extLst>
          </p:cNvPr>
          <p:cNvSpPr txBox="1"/>
          <p:nvPr/>
        </p:nvSpPr>
        <p:spPr>
          <a:xfrm>
            <a:off x="-3529807" y="4105075"/>
            <a:ext cx="3074881" cy="1569660"/>
          </a:xfrm>
          <a:prstGeom prst="rect">
            <a:avLst/>
          </a:prstGeom>
          <a:noFill/>
        </p:spPr>
        <p:txBody>
          <a:bodyPr wrap="none" rtlCol="0">
            <a:spAutoFit/>
          </a:bodyPr>
          <a:lstStyle/>
          <a:p>
            <a:pPr marL="457200" indent="-457200">
              <a:buAutoNum type="arabicPeriod"/>
            </a:pPr>
            <a:r>
              <a:rPr kumimoji="1" lang="en-US" altLang="zh-CN" sz="2400" dirty="0">
                <a:latin typeface="Neutraface Text Bold" panose="02000800040000020004" pitchFamily="2" charset="0"/>
              </a:rPr>
              <a:t>API</a:t>
            </a:r>
            <a:r>
              <a:rPr kumimoji="1" lang="zh-CN" altLang="en-US" sz="2400" dirty="0">
                <a:latin typeface="Neutraface Text Bold" panose="02000800040000020004" pitchFamily="2" charset="0"/>
              </a:rPr>
              <a:t> </a:t>
            </a:r>
            <a:r>
              <a:rPr kumimoji="1" lang="en-US" altLang="zh-CN" sz="2400" dirty="0">
                <a:latin typeface="Neutraface Text Bold" panose="02000800040000020004" pitchFamily="2" charset="0"/>
              </a:rPr>
              <a:t>main</a:t>
            </a:r>
            <a:r>
              <a:rPr kumimoji="1" lang="zh-CN" altLang="en-US" sz="2400" dirty="0">
                <a:latin typeface="Neutraface Text Bold" panose="02000800040000020004" pitchFamily="2" charset="0"/>
              </a:rPr>
              <a:t> </a:t>
            </a:r>
            <a:r>
              <a:rPr kumimoji="1" lang="en-US" altLang="zh-CN" sz="2400" dirty="0">
                <a:latin typeface="Neutraface Text Bold" panose="02000800040000020004" pitchFamily="2" charset="0"/>
              </a:rPr>
              <a:t>service</a:t>
            </a:r>
            <a:r>
              <a:rPr kumimoji="1" lang="zh-CN" altLang="en-US" sz="2400" dirty="0">
                <a:latin typeface="Neutraface Text Bold" panose="02000800040000020004" pitchFamily="2" charset="0"/>
              </a:rPr>
              <a:t> </a:t>
            </a:r>
            <a:endParaRPr kumimoji="1" lang="en-US" altLang="zh-CN" sz="2400" dirty="0">
              <a:latin typeface="Neutraface Text Bold" panose="02000800040000020004" pitchFamily="2" charset="0"/>
            </a:endParaRPr>
          </a:p>
          <a:p>
            <a:pPr marL="457200" indent="-457200">
              <a:buAutoNum type="arabicPeriod"/>
            </a:pPr>
            <a:r>
              <a:rPr lang="en" altLang="zh-CN" sz="2400" dirty="0">
                <a:latin typeface="Neutraface Text Bold" panose="02000800040000020004" pitchFamily="2" charset="0"/>
              </a:rPr>
              <a:t>message queue</a:t>
            </a:r>
          </a:p>
          <a:p>
            <a:pPr marL="457200" indent="-457200">
              <a:buAutoNum type="arabicPeriod"/>
            </a:pPr>
            <a:r>
              <a:rPr lang="en" altLang="zh-CN" sz="2400" dirty="0">
                <a:latin typeface="Neutraface Text Bold" panose="02000800040000020004" pitchFamily="2" charset="0"/>
              </a:rPr>
              <a:t>worker nodes</a:t>
            </a:r>
          </a:p>
          <a:p>
            <a:pPr marL="457200" indent="-457200">
              <a:buAutoNum type="arabicPeriod"/>
            </a:pPr>
            <a:r>
              <a:rPr lang="en" altLang="zh-CN" sz="2400" dirty="0">
                <a:latin typeface="Neutraface Text Bold" panose="02000800040000020004" pitchFamily="2" charset="0"/>
              </a:rPr>
              <a:t>AI model operator</a:t>
            </a:r>
            <a:endParaRPr kumimoji="1" lang="zh-CN" altLang="en-US" sz="2400" dirty="0">
              <a:latin typeface="Neutraface Text Bold" panose="02000800040000020004" pitchFamily="2" charset="0"/>
            </a:endParaRPr>
          </a:p>
        </p:txBody>
      </p:sp>
      <p:pic>
        <p:nvPicPr>
          <p:cNvPr id="14" name="图片 13" descr="图形用户界面&#10;&#10;描述已自动生成">
            <a:extLst>
              <a:ext uri="{FF2B5EF4-FFF2-40B4-BE49-F238E27FC236}">
                <a16:creationId xmlns:a16="http://schemas.microsoft.com/office/drawing/2014/main" id="{523D680B-16EF-A03A-CC96-EF3AF027D81E}"/>
              </a:ext>
            </a:extLst>
          </p:cNvPr>
          <p:cNvPicPr>
            <a:picLocks noGrp="1" noRot="1" noChangeAspect="1" noMove="1" noResize="1" noEditPoints="1" noAdjustHandles="1" noChangeArrowheads="1" noChangeShapeType="1" noCrop="1"/>
          </p:cNvPicPr>
          <p:nvPr/>
        </p:nvPicPr>
        <p:blipFill>
          <a:blip r:embed="rId3">
            <a:alphaModFix amt="30000"/>
          </a:blip>
          <a:stretch>
            <a:fillRect/>
          </a:stretch>
        </p:blipFill>
        <p:spPr>
          <a:xfrm>
            <a:off x="2550694" y="-3534270"/>
            <a:ext cx="13515704" cy="10386839"/>
          </a:xfrm>
          <a:prstGeom prst="rect">
            <a:avLst/>
          </a:prstGeom>
        </p:spPr>
      </p:pic>
      <p:pic>
        <p:nvPicPr>
          <p:cNvPr id="15" name="图片 14" descr="图形用户界面, 应用程序&#10;&#10;描述已自动生成">
            <a:extLst>
              <a:ext uri="{FF2B5EF4-FFF2-40B4-BE49-F238E27FC236}">
                <a16:creationId xmlns:a16="http://schemas.microsoft.com/office/drawing/2014/main" id="{DF03C923-28C5-1D3E-70C5-B7D122B5F71B}"/>
              </a:ext>
            </a:extLst>
          </p:cNvPr>
          <p:cNvPicPr>
            <a:picLocks noGrp="1" noRot="1" noChangeAspect="1" noMove="1" noResize="1" noEditPoints="1" noAdjustHandles="1" noChangeArrowheads="1" noChangeShapeType="1" noCrop="1"/>
          </p:cNvPicPr>
          <p:nvPr/>
        </p:nvPicPr>
        <p:blipFill>
          <a:blip r:embed="rId4">
            <a:alphaModFix/>
          </a:blip>
          <a:stretch>
            <a:fillRect/>
          </a:stretch>
        </p:blipFill>
        <p:spPr>
          <a:xfrm>
            <a:off x="4461629" y="272319"/>
            <a:ext cx="7769422" cy="5764408"/>
          </a:xfrm>
          <a:prstGeom prst="rect">
            <a:avLst/>
          </a:prstGeom>
        </p:spPr>
      </p:pic>
      <p:sp>
        <p:nvSpPr>
          <p:cNvPr id="5" name="文本框 4">
            <a:extLst>
              <a:ext uri="{FF2B5EF4-FFF2-40B4-BE49-F238E27FC236}">
                <a16:creationId xmlns:a16="http://schemas.microsoft.com/office/drawing/2014/main" id="{26F18B84-B0BF-0A16-5F42-2C052A1277C7}"/>
              </a:ext>
            </a:extLst>
          </p:cNvPr>
          <p:cNvSpPr txBox="1"/>
          <p:nvPr/>
        </p:nvSpPr>
        <p:spPr>
          <a:xfrm>
            <a:off x="134405" y="2421756"/>
            <a:ext cx="3794658" cy="954107"/>
          </a:xfrm>
          <a:prstGeom prst="rect">
            <a:avLst/>
          </a:prstGeom>
          <a:noFill/>
        </p:spPr>
        <p:txBody>
          <a:bodyPr wrap="square">
            <a:spAutoFit/>
          </a:bodyPr>
          <a:lstStyle/>
          <a:p>
            <a:r>
              <a:rPr lang="en" altLang="zh-CN" sz="2800" b="1" dirty="0">
                <a:effectLst/>
                <a:latin typeface="Neutraface Text Bold" panose="02000800040000020004" pitchFamily="2" charset="0"/>
              </a:rPr>
              <a:t>Authentication and Rate Limiting Services</a:t>
            </a:r>
            <a:endParaRPr lang="zh-CN" altLang="en-US" sz="2800" dirty="0">
              <a:latin typeface="Neutraface Text Bold" panose="02000800040000020004" pitchFamily="2" charset="0"/>
            </a:endParaRPr>
          </a:p>
        </p:txBody>
      </p:sp>
      <p:sp>
        <p:nvSpPr>
          <p:cNvPr id="10" name="文本框 9">
            <a:extLst>
              <a:ext uri="{FF2B5EF4-FFF2-40B4-BE49-F238E27FC236}">
                <a16:creationId xmlns:a16="http://schemas.microsoft.com/office/drawing/2014/main" id="{D55C0E5E-870D-484C-93FD-6F5661E1D06A}"/>
              </a:ext>
            </a:extLst>
          </p:cNvPr>
          <p:cNvSpPr txBox="1"/>
          <p:nvPr/>
        </p:nvSpPr>
        <p:spPr>
          <a:xfrm>
            <a:off x="134405" y="3440916"/>
            <a:ext cx="3666630" cy="3167725"/>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These services act as middleware that processes requests before they reach the API node. They verify whether the request carries a valid token, check if the rate limits are within acceptable bounds, and determine if quotas have been exhausted. This part primarily involves reading from the database, with almost all data being cacheable via Redis.</a:t>
            </a:r>
            <a:endParaRPr lang="zh-CN" altLang="en-US" dirty="0">
              <a:solidFill>
                <a:schemeClr val="bg2">
                  <a:lumMod val="50000"/>
                </a:schemeClr>
              </a:solidFill>
              <a:latin typeface="Neutraface Text Bold" panose="02000800040000020004" pitchFamily="2" charset="0"/>
            </a:endParaRPr>
          </a:p>
        </p:txBody>
      </p:sp>
      <p:sp>
        <p:nvSpPr>
          <p:cNvPr id="11" name="文本框 10">
            <a:extLst>
              <a:ext uri="{FF2B5EF4-FFF2-40B4-BE49-F238E27FC236}">
                <a16:creationId xmlns:a16="http://schemas.microsoft.com/office/drawing/2014/main" id="{57FD8617-74FC-6EAA-FAE4-C7A5FCCFF8D7}"/>
              </a:ext>
            </a:extLst>
          </p:cNvPr>
          <p:cNvSpPr txBox="1"/>
          <p:nvPr/>
        </p:nvSpPr>
        <p:spPr>
          <a:xfrm>
            <a:off x="1679994" y="7274337"/>
            <a:ext cx="1718852" cy="523220"/>
          </a:xfrm>
          <a:prstGeom prst="rect">
            <a:avLst/>
          </a:prstGeom>
          <a:noFill/>
        </p:spPr>
        <p:txBody>
          <a:bodyPr wrap="square">
            <a:spAutoFit/>
          </a:bodyPr>
          <a:lstStyle/>
          <a:p>
            <a:r>
              <a:rPr lang="en-US" altLang="zh-CN" sz="2800" b="1" dirty="0">
                <a:effectLst/>
                <a:latin typeface="Neutraface Text Bold" panose="02000800040000020004" pitchFamily="2" charset="0"/>
              </a:rPr>
              <a:t>Frontend</a:t>
            </a:r>
            <a:endParaRPr lang="zh-CN" altLang="en-US" sz="2800" dirty="0">
              <a:latin typeface="Neutraface Text Bold" panose="02000800040000020004" pitchFamily="2" charset="0"/>
            </a:endParaRPr>
          </a:p>
        </p:txBody>
      </p:sp>
      <p:sp>
        <p:nvSpPr>
          <p:cNvPr id="13" name="文本框 12">
            <a:extLst>
              <a:ext uri="{FF2B5EF4-FFF2-40B4-BE49-F238E27FC236}">
                <a16:creationId xmlns:a16="http://schemas.microsoft.com/office/drawing/2014/main" id="{D730D1CB-E29D-9B88-F46F-B76DE0FFEB04}"/>
              </a:ext>
            </a:extLst>
          </p:cNvPr>
          <p:cNvSpPr txBox="1"/>
          <p:nvPr/>
        </p:nvSpPr>
        <p:spPr>
          <a:xfrm>
            <a:off x="699770" y="8034936"/>
            <a:ext cx="3679301" cy="1200329"/>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Similar to interfaces like </a:t>
            </a:r>
            <a:r>
              <a:rPr lang="en" altLang="zh-CN" dirty="0" err="1">
                <a:solidFill>
                  <a:schemeClr val="bg2">
                    <a:lumMod val="50000"/>
                  </a:schemeClr>
                </a:solidFill>
                <a:latin typeface="Neutraface Text Bold" panose="02000800040000020004" pitchFamily="2" charset="0"/>
              </a:rPr>
              <a:t>ChatGPT</a:t>
            </a:r>
            <a:r>
              <a:rPr lang="en" altLang="zh-CN" dirty="0">
                <a:solidFill>
                  <a:schemeClr val="bg2">
                    <a:lumMod val="50000"/>
                  </a:schemeClr>
                </a:solidFill>
                <a:latin typeface="Neutraface Text Bold" panose="02000800040000020004" pitchFamily="2" charset="0"/>
              </a:rPr>
              <a:t>, the frontend is designed for ease of use, allowing users to interact smoothly with the system.</a:t>
            </a:r>
            <a:endParaRPr lang="zh-CN" altLang="en-US" dirty="0">
              <a:solidFill>
                <a:schemeClr val="bg2">
                  <a:lumMod val="50000"/>
                </a:schemeClr>
              </a:solidFill>
              <a:latin typeface="Neutraface Text Bold" panose="02000800040000020004" pitchFamily="2" charset="0"/>
            </a:endParaRPr>
          </a:p>
        </p:txBody>
      </p:sp>
    </p:spTree>
    <p:extLst>
      <p:ext uri="{BB962C8B-B14F-4D97-AF65-F5344CB8AC3E}">
        <p14:creationId xmlns:p14="http://schemas.microsoft.com/office/powerpoint/2010/main" val="847149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3" descr="图形用户界面&#10;&#10;描述已自动生成">
            <a:extLst>
              <a:ext uri="{FF2B5EF4-FFF2-40B4-BE49-F238E27FC236}">
                <a16:creationId xmlns:a16="http://schemas.microsoft.com/office/drawing/2014/main" id="{62EB7F0C-7C7D-A4EE-42C6-0C097452F202}"/>
              </a:ext>
            </a:extLst>
          </p:cNvPr>
          <p:cNvPicPr>
            <a:picLocks noChangeAspect="1"/>
          </p:cNvPicPr>
          <p:nvPr/>
        </p:nvPicPr>
        <p:blipFill>
          <a:blip r:embed="rId3"/>
          <a:stretch>
            <a:fillRect/>
          </a:stretch>
        </p:blipFill>
        <p:spPr>
          <a:xfrm>
            <a:off x="2293051" y="249359"/>
            <a:ext cx="23983450" cy="18431317"/>
          </a:xfrm>
          <a:prstGeom prst="rect">
            <a:avLst/>
          </a:prstGeom>
        </p:spPr>
      </p:pic>
      <p:sp>
        <p:nvSpPr>
          <p:cNvPr id="24" name="矩形 23">
            <a:extLst>
              <a:ext uri="{FF2B5EF4-FFF2-40B4-BE49-F238E27FC236}">
                <a16:creationId xmlns:a16="http://schemas.microsoft.com/office/drawing/2014/main" id="{D309F60A-3F4F-920F-2930-E94EBC3741FD}"/>
              </a:ext>
            </a:extLst>
          </p:cNvPr>
          <p:cNvSpPr/>
          <p:nvPr/>
        </p:nvSpPr>
        <p:spPr>
          <a:xfrm>
            <a:off x="-100133" y="-138023"/>
            <a:ext cx="5293235" cy="7194431"/>
          </a:xfrm>
          <a:prstGeom prst="rect">
            <a:avLst/>
          </a:prstGeom>
          <a:solidFill>
            <a:srgbClr val="EFF1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Leveraging cloud-native design">
            <a:extLst>
              <a:ext uri="{FF2B5EF4-FFF2-40B4-BE49-F238E27FC236}">
                <a16:creationId xmlns:a16="http://schemas.microsoft.com/office/drawing/2014/main" id="{356210B7-4BEF-086F-6FEE-65BF134DF64A}"/>
              </a:ext>
            </a:extLst>
          </p:cNvPr>
          <p:cNvSpPr txBox="1"/>
          <p:nvPr/>
        </p:nvSpPr>
        <p:spPr>
          <a:xfrm>
            <a:off x="249762" y="249359"/>
            <a:ext cx="3973322" cy="1077218"/>
          </a:xfrm>
          <a:prstGeom prst="rect">
            <a:avLst/>
          </a:prstGeom>
          <a:noFill/>
        </p:spPr>
        <p:txBody>
          <a:bodyPr wrap="square">
            <a:spAutoFit/>
          </a:bodyPr>
          <a:lstStyle/>
          <a:p>
            <a:r>
              <a:rPr lang="en" altLang="zh-CN" sz="3200" b="1" dirty="0">
                <a:solidFill>
                  <a:srgbClr val="D3B5E5"/>
                </a:solidFill>
                <a:effectLst/>
                <a:latin typeface="Neutraface Text Bold" panose="02000800040000020004" pitchFamily="2" charset="0"/>
              </a:rPr>
              <a:t>Leveraging</a:t>
            </a:r>
          </a:p>
          <a:p>
            <a:r>
              <a:rPr lang="en" altLang="zh-CN" sz="3200" b="1" dirty="0">
                <a:solidFill>
                  <a:srgbClr val="D3B5E5"/>
                </a:solidFill>
                <a:effectLst/>
                <a:latin typeface="Neutraface Text Bold" panose="02000800040000020004" pitchFamily="2" charset="0"/>
              </a:rPr>
              <a:t>cloud-native design</a:t>
            </a:r>
            <a:endParaRPr lang="zh-CN" altLang="en-US" sz="3200" dirty="0">
              <a:solidFill>
                <a:srgbClr val="D3B5E5"/>
              </a:solidFill>
              <a:latin typeface="Neutraface Text Bold" panose="02000800040000020004" pitchFamily="2" charset="0"/>
            </a:endParaRPr>
          </a:p>
        </p:txBody>
      </p:sp>
      <p:cxnSp>
        <p:nvCxnSpPr>
          <p:cNvPr id="2" name="直线连接符 1">
            <a:extLst>
              <a:ext uri="{FF2B5EF4-FFF2-40B4-BE49-F238E27FC236}">
                <a16:creationId xmlns:a16="http://schemas.microsoft.com/office/drawing/2014/main" id="{9E470BCE-CF67-0B79-0D5F-3DCDCCCE11FA}"/>
              </a:ext>
            </a:extLst>
          </p:cNvPr>
          <p:cNvCxnSpPr>
            <a:cxnSpLocks/>
          </p:cNvCxnSpPr>
          <p:nvPr/>
        </p:nvCxnSpPr>
        <p:spPr>
          <a:xfrm>
            <a:off x="249762" y="1399543"/>
            <a:ext cx="3679301" cy="0"/>
          </a:xfrm>
          <a:prstGeom prst="line">
            <a:avLst/>
          </a:prstGeom>
          <a:ln w="50800">
            <a:solidFill>
              <a:srgbClr val="D3B5E5"/>
            </a:solidFill>
          </a:ln>
        </p:spPr>
        <p:style>
          <a:lnRef idx="2">
            <a:schemeClr val="accent1"/>
          </a:lnRef>
          <a:fillRef idx="0">
            <a:schemeClr val="accent1"/>
          </a:fillRef>
          <a:effectRef idx="1">
            <a:schemeClr val="accent1"/>
          </a:effectRef>
          <a:fontRef idx="minor">
            <a:schemeClr val="tx1"/>
          </a:fontRef>
        </p:style>
      </p:cxnSp>
      <p:sp>
        <p:nvSpPr>
          <p:cNvPr id="3" name="文本框 2">
            <a:extLst>
              <a:ext uri="{FF2B5EF4-FFF2-40B4-BE49-F238E27FC236}">
                <a16:creationId xmlns:a16="http://schemas.microsoft.com/office/drawing/2014/main" id="{E0075C89-732C-6FAD-71E4-9D9FD5191D4C}"/>
              </a:ext>
            </a:extLst>
          </p:cNvPr>
          <p:cNvSpPr txBox="1"/>
          <p:nvPr/>
        </p:nvSpPr>
        <p:spPr>
          <a:xfrm>
            <a:off x="1679994" y="2917696"/>
            <a:ext cx="1718852" cy="523220"/>
          </a:xfrm>
          <a:prstGeom prst="rect">
            <a:avLst/>
          </a:prstGeom>
          <a:noFill/>
        </p:spPr>
        <p:txBody>
          <a:bodyPr wrap="square">
            <a:spAutoFit/>
          </a:bodyPr>
          <a:lstStyle/>
          <a:p>
            <a:r>
              <a:rPr lang="en-US" altLang="zh-CN" sz="2800" b="1" dirty="0">
                <a:effectLst/>
                <a:latin typeface="Neutraface Text Bold" panose="02000800040000020004" pitchFamily="2" charset="0"/>
              </a:rPr>
              <a:t>Frontend</a:t>
            </a:r>
            <a:endParaRPr lang="zh-CN" altLang="en-US" sz="2800" dirty="0">
              <a:latin typeface="Neutraface Text Bold" panose="02000800040000020004" pitchFamily="2" charset="0"/>
            </a:endParaRPr>
          </a:p>
        </p:txBody>
      </p:sp>
      <p:sp>
        <p:nvSpPr>
          <p:cNvPr id="6" name="文本框 5">
            <a:extLst>
              <a:ext uri="{FF2B5EF4-FFF2-40B4-BE49-F238E27FC236}">
                <a16:creationId xmlns:a16="http://schemas.microsoft.com/office/drawing/2014/main" id="{BA2F70E2-FCB6-22E5-FE9E-660411AB0023}"/>
              </a:ext>
            </a:extLst>
          </p:cNvPr>
          <p:cNvSpPr txBox="1"/>
          <p:nvPr/>
        </p:nvSpPr>
        <p:spPr>
          <a:xfrm>
            <a:off x="-4096055" y="2421756"/>
            <a:ext cx="3794658" cy="954107"/>
          </a:xfrm>
          <a:prstGeom prst="rect">
            <a:avLst/>
          </a:prstGeom>
          <a:noFill/>
        </p:spPr>
        <p:txBody>
          <a:bodyPr wrap="square">
            <a:spAutoFit/>
          </a:bodyPr>
          <a:lstStyle/>
          <a:p>
            <a:r>
              <a:rPr lang="en" altLang="zh-CN" sz="2800" b="1" dirty="0">
                <a:effectLst/>
                <a:latin typeface="Neutraface Text Bold" panose="02000800040000020004" pitchFamily="2" charset="0"/>
              </a:rPr>
              <a:t>Authentication and Rate Limiting Services</a:t>
            </a:r>
            <a:endParaRPr lang="zh-CN" altLang="en-US" sz="2800" dirty="0">
              <a:latin typeface="Neutraface Text Bold" panose="02000800040000020004" pitchFamily="2" charset="0"/>
            </a:endParaRPr>
          </a:p>
        </p:txBody>
      </p:sp>
      <p:sp>
        <p:nvSpPr>
          <p:cNvPr id="9" name="文本框 8">
            <a:extLst>
              <a:ext uri="{FF2B5EF4-FFF2-40B4-BE49-F238E27FC236}">
                <a16:creationId xmlns:a16="http://schemas.microsoft.com/office/drawing/2014/main" id="{39BD1A49-8797-3B8B-D5B2-A0420257E3B7}"/>
              </a:ext>
            </a:extLst>
          </p:cNvPr>
          <p:cNvSpPr txBox="1"/>
          <p:nvPr/>
        </p:nvSpPr>
        <p:spPr>
          <a:xfrm>
            <a:off x="-4096055" y="3440916"/>
            <a:ext cx="3666630" cy="3167725"/>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These services act as middleware that processes requests before they reach the API node. They verify whether the request carries a valid token, check if the rate limits are within acceptable bounds, and determine if quotas have been exhausted. This part primarily involves reading from the database, with almost all data being cacheable via Redis.</a:t>
            </a:r>
            <a:endParaRPr lang="zh-CN" altLang="en-US" dirty="0">
              <a:solidFill>
                <a:schemeClr val="bg2">
                  <a:lumMod val="50000"/>
                </a:schemeClr>
              </a:solidFill>
              <a:latin typeface="Neutraface Text Bold" panose="02000800040000020004" pitchFamily="2" charset="0"/>
            </a:endParaRPr>
          </a:p>
        </p:txBody>
      </p:sp>
      <p:sp>
        <p:nvSpPr>
          <p:cNvPr id="11" name="文本框 10">
            <a:extLst>
              <a:ext uri="{FF2B5EF4-FFF2-40B4-BE49-F238E27FC236}">
                <a16:creationId xmlns:a16="http://schemas.microsoft.com/office/drawing/2014/main" id="{0E20E084-E01D-F2F1-3F05-3D644A52EE0A}"/>
              </a:ext>
            </a:extLst>
          </p:cNvPr>
          <p:cNvSpPr txBox="1"/>
          <p:nvPr/>
        </p:nvSpPr>
        <p:spPr>
          <a:xfrm>
            <a:off x="699770" y="3678295"/>
            <a:ext cx="3679301" cy="1200329"/>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Similar to interfaces like </a:t>
            </a:r>
            <a:r>
              <a:rPr lang="en" altLang="zh-CN" dirty="0" err="1">
                <a:solidFill>
                  <a:schemeClr val="bg2">
                    <a:lumMod val="50000"/>
                  </a:schemeClr>
                </a:solidFill>
                <a:latin typeface="Neutraface Text Bold" panose="02000800040000020004" pitchFamily="2" charset="0"/>
              </a:rPr>
              <a:t>ChatGPT</a:t>
            </a:r>
            <a:r>
              <a:rPr lang="en" altLang="zh-CN" dirty="0">
                <a:solidFill>
                  <a:schemeClr val="bg2">
                    <a:lumMod val="50000"/>
                  </a:schemeClr>
                </a:solidFill>
                <a:latin typeface="Neutraface Text Bold" panose="02000800040000020004" pitchFamily="2" charset="0"/>
              </a:rPr>
              <a:t>, the frontend is designed for ease of use, allowing users to interact smoothly with the system.</a:t>
            </a:r>
            <a:endParaRPr lang="zh-CN" altLang="en-US" dirty="0">
              <a:solidFill>
                <a:schemeClr val="bg2">
                  <a:lumMod val="50000"/>
                </a:schemeClr>
              </a:solidFill>
              <a:latin typeface="Neutraface Text Bold" panose="02000800040000020004" pitchFamily="2" charset="0"/>
            </a:endParaRPr>
          </a:p>
        </p:txBody>
      </p:sp>
      <p:pic>
        <p:nvPicPr>
          <p:cNvPr id="15" name="图片 14" descr="图形用户界面, 应用程序&#10;&#10;描述已自动生成">
            <a:extLst>
              <a:ext uri="{FF2B5EF4-FFF2-40B4-BE49-F238E27FC236}">
                <a16:creationId xmlns:a16="http://schemas.microsoft.com/office/drawing/2014/main" id="{DF03C923-28C5-1D3E-70C5-B7D122B5F71B}"/>
              </a:ext>
            </a:extLst>
          </p:cNvPr>
          <p:cNvPicPr>
            <a:picLocks noChangeAspect="1"/>
          </p:cNvPicPr>
          <p:nvPr/>
        </p:nvPicPr>
        <p:blipFill>
          <a:blip r:embed="rId4">
            <a:alphaModFix/>
          </a:blip>
          <a:stretch>
            <a:fillRect/>
          </a:stretch>
        </p:blipFill>
        <p:spPr>
          <a:xfrm>
            <a:off x="5678332" y="7007885"/>
            <a:ext cx="13776587" cy="10221336"/>
          </a:xfrm>
          <a:prstGeom prst="rect">
            <a:avLst/>
          </a:prstGeom>
          <a:effectLst>
            <a:outerShdw blurRad="50800" dist="50800" dir="5400000" algn="ctr" rotWithShape="0">
              <a:srgbClr val="000000">
                <a:alpha val="0"/>
              </a:srgbClr>
            </a:outerShdw>
          </a:effectLst>
        </p:spPr>
      </p:pic>
      <p:sp>
        <p:nvSpPr>
          <p:cNvPr id="20" name="文本框 19">
            <a:extLst>
              <a:ext uri="{FF2B5EF4-FFF2-40B4-BE49-F238E27FC236}">
                <a16:creationId xmlns:a16="http://schemas.microsoft.com/office/drawing/2014/main" id="{34344F76-C822-B554-8420-1C0B5EE071B4}"/>
              </a:ext>
            </a:extLst>
          </p:cNvPr>
          <p:cNvSpPr txBox="1"/>
          <p:nvPr/>
        </p:nvSpPr>
        <p:spPr>
          <a:xfrm>
            <a:off x="400169" y="7753562"/>
            <a:ext cx="3973322" cy="1477328"/>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Leveraging Kubernetes and the operator, this dashboard provides a user-friendly interface for managing worker nodes (or AI models). It also manages users and tokens.</a:t>
            </a:r>
            <a:endParaRPr lang="zh-CN" altLang="en-US" dirty="0">
              <a:solidFill>
                <a:schemeClr val="bg2">
                  <a:lumMod val="50000"/>
                </a:schemeClr>
              </a:solidFill>
              <a:latin typeface="Neutraface Text Bold" panose="02000800040000020004" pitchFamily="2" charset="0"/>
            </a:endParaRPr>
          </a:p>
        </p:txBody>
      </p:sp>
      <p:sp>
        <p:nvSpPr>
          <p:cNvPr id="21" name="文本框 20">
            <a:extLst>
              <a:ext uri="{FF2B5EF4-FFF2-40B4-BE49-F238E27FC236}">
                <a16:creationId xmlns:a16="http://schemas.microsoft.com/office/drawing/2014/main" id="{65A37310-A01D-8811-9888-07E0B7FD9E95}"/>
              </a:ext>
            </a:extLst>
          </p:cNvPr>
          <p:cNvSpPr txBox="1"/>
          <p:nvPr/>
        </p:nvSpPr>
        <p:spPr>
          <a:xfrm>
            <a:off x="837804" y="7230342"/>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Admin Dashboard</a:t>
            </a:r>
            <a:endParaRPr lang="zh-CN" altLang="en-US" sz="2800" dirty="0">
              <a:latin typeface="Neutraface Text Bold" panose="02000800040000020004" pitchFamily="2" charset="0"/>
            </a:endParaRPr>
          </a:p>
        </p:txBody>
      </p:sp>
      <p:sp>
        <p:nvSpPr>
          <p:cNvPr id="22" name="文本框 21">
            <a:extLst>
              <a:ext uri="{FF2B5EF4-FFF2-40B4-BE49-F238E27FC236}">
                <a16:creationId xmlns:a16="http://schemas.microsoft.com/office/drawing/2014/main" id="{186FF403-23A4-957D-4862-FAB6A8977527}"/>
              </a:ext>
            </a:extLst>
          </p:cNvPr>
          <p:cNvSpPr txBox="1"/>
          <p:nvPr/>
        </p:nvSpPr>
        <p:spPr>
          <a:xfrm>
            <a:off x="837804" y="9230890"/>
            <a:ext cx="3385280" cy="523220"/>
          </a:xfrm>
          <a:prstGeom prst="rect">
            <a:avLst/>
          </a:prstGeom>
          <a:noFill/>
        </p:spPr>
        <p:txBody>
          <a:bodyPr wrap="square">
            <a:spAutoFit/>
          </a:bodyPr>
          <a:lstStyle/>
          <a:p>
            <a:pPr algn="ctr"/>
            <a:r>
              <a:rPr lang="en" altLang="zh-CN" sz="2800" b="1" dirty="0">
                <a:effectLst/>
                <a:latin typeface="Neutraface Text Bold" panose="02000800040000020004" pitchFamily="2" charset="0"/>
              </a:rPr>
              <a:t>Account Services</a:t>
            </a:r>
            <a:endParaRPr lang="zh-CN" altLang="en-US" sz="2800" dirty="0">
              <a:latin typeface="Neutraface Text Bold" panose="02000800040000020004" pitchFamily="2" charset="0"/>
            </a:endParaRPr>
          </a:p>
        </p:txBody>
      </p:sp>
      <p:sp>
        <p:nvSpPr>
          <p:cNvPr id="23" name="文本框 22">
            <a:extLst>
              <a:ext uri="{FF2B5EF4-FFF2-40B4-BE49-F238E27FC236}">
                <a16:creationId xmlns:a16="http://schemas.microsoft.com/office/drawing/2014/main" id="{041C6D04-8CAB-718F-E305-2DA54938EDD7}"/>
              </a:ext>
            </a:extLst>
          </p:cNvPr>
          <p:cNvSpPr txBox="1"/>
          <p:nvPr/>
        </p:nvSpPr>
        <p:spPr>
          <a:xfrm>
            <a:off x="400169" y="9754110"/>
            <a:ext cx="3973322" cy="923330"/>
          </a:xfrm>
          <a:prstGeom prst="rect">
            <a:avLst/>
          </a:prstGeom>
          <a:noFill/>
        </p:spPr>
        <p:txBody>
          <a:bodyPr wrap="square">
            <a:spAutoFit/>
          </a:bodyPr>
          <a:lstStyle/>
          <a:p>
            <a:pPr algn="just"/>
            <a:r>
              <a:rPr lang="en" altLang="zh-CN" dirty="0">
                <a:solidFill>
                  <a:schemeClr val="bg2">
                    <a:lumMod val="50000"/>
                  </a:schemeClr>
                </a:solidFill>
                <a:latin typeface="Neutraface Text Bold" panose="02000800040000020004" pitchFamily="2" charset="0"/>
              </a:rPr>
              <a:t>These services provide authentication for both the frontend and the management dashboard.</a:t>
            </a:r>
            <a:endParaRPr lang="zh-CN" altLang="en-US" dirty="0">
              <a:solidFill>
                <a:schemeClr val="bg2">
                  <a:lumMod val="50000"/>
                </a:schemeClr>
              </a:solidFill>
              <a:latin typeface="Neutraface Text Bold" panose="02000800040000020004" pitchFamily="2" charset="0"/>
            </a:endParaRPr>
          </a:p>
        </p:txBody>
      </p:sp>
      <p:pic>
        <p:nvPicPr>
          <p:cNvPr id="5" name="图片 4" descr="图形用户界面, 应用程序&#10;&#10;描述已自动生成">
            <a:extLst>
              <a:ext uri="{FF2B5EF4-FFF2-40B4-BE49-F238E27FC236}">
                <a16:creationId xmlns:a16="http://schemas.microsoft.com/office/drawing/2014/main" id="{95161CE3-04B7-7206-5A27-F3FB4EBACB5A}"/>
              </a:ext>
            </a:extLst>
          </p:cNvPr>
          <p:cNvPicPr>
            <a:picLocks noChangeAspect="1"/>
          </p:cNvPicPr>
          <p:nvPr/>
        </p:nvPicPr>
        <p:blipFill>
          <a:blip r:embed="rId5"/>
          <a:stretch>
            <a:fillRect/>
          </a:stretch>
        </p:blipFill>
        <p:spPr>
          <a:xfrm>
            <a:off x="12720457" y="1746518"/>
            <a:ext cx="8583086" cy="4932394"/>
          </a:xfrm>
          <a:prstGeom prst="roundRect">
            <a:avLst>
              <a:gd name="adj" fmla="val 2406"/>
            </a:avLst>
          </a:prstGeom>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19979721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2357</TotalTime>
  <Words>3851</Words>
  <Application>Microsoft Macintosh PowerPoint</Application>
  <PresentationFormat>宽屏</PresentationFormat>
  <Paragraphs>303</Paragraphs>
  <Slides>35</Slides>
  <Notes>34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等线</vt:lpstr>
      <vt:lpstr>等线 Light</vt:lpstr>
      <vt:lpstr>SFMono-Regular</vt:lpstr>
      <vt:lpstr>Arial</vt:lpstr>
      <vt:lpstr>Neutraface Text Bold</vt:lpstr>
      <vt:lpstr>Office 主题​​</vt:lpstr>
      <vt:lpstr>UPLION: AI Gateway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Technology Selection</vt:lpstr>
      <vt:lpstr>PowerPoint 演示文稿</vt:lpstr>
      <vt:lpstr>PowerPoint 演示文稿</vt:lpstr>
      <vt:lpstr>PowerPoint 演示文稿</vt:lpstr>
      <vt:lpstr>PowerPoint 演示文稿</vt:lpstr>
      <vt:lpstr>PowerPoint 演示文稿</vt:lpstr>
      <vt:lpstr> Demonstration</vt:lpstr>
      <vt:lpstr>PowerPoint 演示文稿</vt:lpstr>
      <vt:lpstr>Conclusion</vt:lpstr>
      <vt:lpstr>PowerPoint 演示文稿</vt:lpstr>
      <vt:lpstr>PowerPoint 演示文稿</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UPLION</dc:title>
  <dc:creator>You Xam</dc:creator>
  <cp:lastModifiedBy>You Xam</cp:lastModifiedBy>
  <cp:revision>5</cp:revision>
  <dcterms:created xsi:type="dcterms:W3CDTF">2024-07-17T01:36:48Z</dcterms:created>
  <dcterms:modified xsi:type="dcterms:W3CDTF">2024-07-31T08:12:43Z</dcterms:modified>
</cp:coreProperties>
</file>